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95" r:id="rId4"/>
    <p:sldId id="298" r:id="rId5"/>
    <p:sldId id="300" r:id="rId6"/>
    <p:sldId id="299" r:id="rId7"/>
    <p:sldId id="296" r:id="rId8"/>
    <p:sldId id="297" r:id="rId9"/>
    <p:sldId id="301" r:id="rId10"/>
    <p:sldId id="294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7F00"/>
    <a:srgbClr val="00CC00"/>
    <a:srgbClr val="00FF00"/>
    <a:srgbClr val="EC2C06"/>
    <a:srgbClr val="6FB9D7"/>
    <a:srgbClr val="808080"/>
    <a:srgbClr val="969696"/>
    <a:srgbClr val="0000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81176" autoAdjust="0"/>
  </p:normalViewPr>
  <p:slideViewPr>
    <p:cSldViewPr>
      <p:cViewPr>
        <p:scale>
          <a:sx n="80" d="100"/>
          <a:sy n="80" d="100"/>
        </p:scale>
        <p:origin x="-204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558478F-C91C-45AD-AF19-9AE4001725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5994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58478F-C91C-45AD-AF19-9AE40017259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046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uk-UA" sz="1200" dirty="0" smtClean="0">
              <a:solidFill>
                <a:schemeClr val="tx1"/>
              </a:solidFill>
            </a:endParaRPr>
          </a:p>
          <a:p>
            <a:pPr marL="171450" marR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uk-UA" sz="1200" dirty="0" smtClean="0">
              <a:solidFill>
                <a:schemeClr val="tx1"/>
              </a:solidFill>
            </a:endParaRPr>
          </a:p>
          <a:p>
            <a:pPr marL="171450" marR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uk-UA" sz="1200" dirty="0" smtClean="0">
              <a:solidFill>
                <a:schemeClr val="tx1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uk-UA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uk-UA" dirty="0" smtClean="0"/>
          </a:p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58478F-C91C-45AD-AF19-9AE40017259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42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58478F-C91C-45AD-AF19-9AE40017259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408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58478F-C91C-45AD-AF19-9AE40017259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8905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58478F-C91C-45AD-AF19-9AE40017259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1572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58478F-C91C-45AD-AF19-9AE40017259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566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58478F-C91C-45AD-AF19-9AE40017259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420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58478F-C91C-45AD-AF19-9AE40017259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311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endParaRPr lang="uk-UA" dirty="0" smtClean="0"/>
          </a:p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58478F-C91C-45AD-AF19-9AE40017259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020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Freeform 12"/>
          <p:cNvSpPr>
            <a:spLocks/>
          </p:cNvSpPr>
          <p:nvPr/>
        </p:nvSpPr>
        <p:spPr bwMode="gray">
          <a:xfrm>
            <a:off x="-9525" y="2997200"/>
            <a:ext cx="2205038" cy="2663825"/>
          </a:xfrm>
          <a:custGeom>
            <a:avLst/>
            <a:gdLst>
              <a:gd name="T0" fmla="*/ 0 w 1406"/>
              <a:gd name="T1" fmla="*/ 1678 h 1678"/>
              <a:gd name="T2" fmla="*/ 0 w 1406"/>
              <a:gd name="T3" fmla="*/ 1134 h 1678"/>
              <a:gd name="T4" fmla="*/ 1406 w 1406"/>
              <a:gd name="T5" fmla="*/ 0 h 1678"/>
              <a:gd name="T6" fmla="*/ 1406 w 1406"/>
              <a:gd name="T7" fmla="*/ 91 h 1678"/>
              <a:gd name="T8" fmla="*/ 0 w 1406"/>
              <a:gd name="T9" fmla="*/ 1678 h 1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6" h="1678">
                <a:moveTo>
                  <a:pt x="0" y="1678"/>
                </a:moveTo>
                <a:lnTo>
                  <a:pt x="0" y="1134"/>
                </a:lnTo>
                <a:lnTo>
                  <a:pt x="1406" y="0"/>
                </a:lnTo>
                <a:lnTo>
                  <a:pt x="1406" y="91"/>
                </a:lnTo>
                <a:lnTo>
                  <a:pt x="0" y="1678"/>
                </a:lnTo>
                <a:close/>
              </a:path>
            </a:pathLst>
          </a:cu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pic>
        <p:nvPicPr>
          <p:cNvPr id="4103" name="Picture 7" descr="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447800" y="1782763"/>
            <a:ext cx="7359650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Freeform 8"/>
          <p:cNvSpPr>
            <a:spLocks/>
          </p:cNvSpPr>
          <p:nvPr/>
        </p:nvSpPr>
        <p:spPr bwMode="gray">
          <a:xfrm>
            <a:off x="568325" y="-9525"/>
            <a:ext cx="1784350" cy="6875463"/>
          </a:xfrm>
          <a:custGeom>
            <a:avLst/>
            <a:gdLst>
              <a:gd name="T0" fmla="*/ 0 w 1124"/>
              <a:gd name="T1" fmla="*/ 0 h 4343"/>
              <a:gd name="T2" fmla="*/ 490 w 1124"/>
              <a:gd name="T3" fmla="*/ 2 h 4343"/>
              <a:gd name="T4" fmla="*/ 1124 w 1124"/>
              <a:gd name="T5" fmla="*/ 1373 h 4343"/>
              <a:gd name="T6" fmla="*/ 1124 w 1124"/>
              <a:gd name="T7" fmla="*/ 2036 h 4343"/>
              <a:gd name="T8" fmla="*/ 889 w 1124"/>
              <a:gd name="T9" fmla="*/ 4343 h 4343"/>
              <a:gd name="T10" fmla="*/ 526 w 1124"/>
              <a:gd name="T11" fmla="*/ 4343 h 4343"/>
              <a:gd name="T12" fmla="*/ 1079 w 1124"/>
              <a:gd name="T13" fmla="*/ 2031 h 4343"/>
              <a:gd name="T14" fmla="*/ 1079 w 1124"/>
              <a:gd name="T15" fmla="*/ 1383 h 4343"/>
              <a:gd name="T16" fmla="*/ 0 w 1124"/>
              <a:gd name="T17" fmla="*/ 0 h 4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4" h="4343">
                <a:moveTo>
                  <a:pt x="0" y="0"/>
                </a:moveTo>
                <a:lnTo>
                  <a:pt x="490" y="2"/>
                </a:lnTo>
                <a:lnTo>
                  <a:pt x="1124" y="1373"/>
                </a:lnTo>
                <a:lnTo>
                  <a:pt x="1124" y="2036"/>
                </a:lnTo>
                <a:lnTo>
                  <a:pt x="889" y="4343"/>
                </a:lnTo>
                <a:lnTo>
                  <a:pt x="526" y="4343"/>
                </a:lnTo>
                <a:lnTo>
                  <a:pt x="1079" y="2031"/>
                </a:lnTo>
                <a:lnTo>
                  <a:pt x="1079" y="138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4105" name="Freeform 9"/>
          <p:cNvSpPr>
            <a:spLocks/>
          </p:cNvSpPr>
          <p:nvPr/>
        </p:nvSpPr>
        <p:spPr bwMode="gray">
          <a:xfrm>
            <a:off x="-12700" y="-9525"/>
            <a:ext cx="2392363" cy="6880225"/>
          </a:xfrm>
          <a:custGeom>
            <a:avLst/>
            <a:gdLst>
              <a:gd name="T0" fmla="*/ 181 w 1507"/>
              <a:gd name="T1" fmla="*/ 0 h 4334"/>
              <a:gd name="T2" fmla="*/ 1507 w 1507"/>
              <a:gd name="T3" fmla="*/ 1379 h 4334"/>
              <a:gd name="T4" fmla="*/ 1507 w 1507"/>
              <a:gd name="T5" fmla="*/ 2036 h 4334"/>
              <a:gd name="T6" fmla="*/ 727 w 1507"/>
              <a:gd name="T7" fmla="*/ 4334 h 4334"/>
              <a:gd name="T8" fmla="*/ 2 w 1507"/>
              <a:gd name="T9" fmla="*/ 4334 h 4334"/>
              <a:gd name="T10" fmla="*/ 2 w 1507"/>
              <a:gd name="T11" fmla="*/ 4162 h 4334"/>
              <a:gd name="T12" fmla="*/ 1441 w 1507"/>
              <a:gd name="T13" fmla="*/ 1936 h 4334"/>
              <a:gd name="T14" fmla="*/ 1441 w 1507"/>
              <a:gd name="T15" fmla="*/ 1447 h 4334"/>
              <a:gd name="T16" fmla="*/ 8 w 1507"/>
              <a:gd name="T17" fmla="*/ 434 h 4334"/>
              <a:gd name="T18" fmla="*/ 0 w 1507"/>
              <a:gd name="T19" fmla="*/ 6 h 4334"/>
              <a:gd name="T20" fmla="*/ 181 w 1507"/>
              <a:gd name="T21" fmla="*/ 0 h 4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07" h="4334">
                <a:moveTo>
                  <a:pt x="181" y="0"/>
                </a:moveTo>
                <a:lnTo>
                  <a:pt x="1507" y="1379"/>
                </a:lnTo>
                <a:lnTo>
                  <a:pt x="1507" y="2036"/>
                </a:lnTo>
                <a:lnTo>
                  <a:pt x="727" y="4334"/>
                </a:lnTo>
                <a:lnTo>
                  <a:pt x="2" y="4334"/>
                </a:lnTo>
                <a:lnTo>
                  <a:pt x="2" y="4162"/>
                </a:lnTo>
                <a:lnTo>
                  <a:pt x="1441" y="1936"/>
                </a:lnTo>
                <a:lnTo>
                  <a:pt x="1441" y="1447"/>
                </a:lnTo>
                <a:lnTo>
                  <a:pt x="8" y="434"/>
                </a:lnTo>
                <a:lnTo>
                  <a:pt x="0" y="6"/>
                </a:lnTo>
                <a:lnTo>
                  <a:pt x="18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4106" name="Freeform 10"/>
          <p:cNvSpPr>
            <a:spLocks/>
          </p:cNvSpPr>
          <p:nvPr/>
        </p:nvSpPr>
        <p:spPr bwMode="gray">
          <a:xfrm>
            <a:off x="2557463" y="0"/>
            <a:ext cx="3022600" cy="6858000"/>
          </a:xfrm>
          <a:custGeom>
            <a:avLst/>
            <a:gdLst>
              <a:gd name="T0" fmla="*/ 1904 w 1904"/>
              <a:gd name="T1" fmla="*/ 0 h 4354"/>
              <a:gd name="T2" fmla="*/ 1178 w 1904"/>
              <a:gd name="T3" fmla="*/ 0 h 4354"/>
              <a:gd name="T4" fmla="*/ 0 w 1904"/>
              <a:gd name="T5" fmla="*/ 1342 h 4354"/>
              <a:gd name="T6" fmla="*/ 0 w 1904"/>
              <a:gd name="T7" fmla="*/ 1950 h 4354"/>
              <a:gd name="T8" fmla="*/ 498 w 1904"/>
              <a:gd name="T9" fmla="*/ 4354 h 4354"/>
              <a:gd name="T10" fmla="*/ 1088 w 1904"/>
              <a:gd name="T11" fmla="*/ 4354 h 4354"/>
              <a:gd name="T12" fmla="*/ 44 w 1904"/>
              <a:gd name="T13" fmla="*/ 1985 h 4354"/>
              <a:gd name="T14" fmla="*/ 44 w 1904"/>
              <a:gd name="T15" fmla="*/ 1361 h 4354"/>
              <a:gd name="T16" fmla="*/ 1904 w 1904"/>
              <a:gd name="T17" fmla="*/ 0 h 4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04" h="4354">
                <a:moveTo>
                  <a:pt x="1904" y="0"/>
                </a:moveTo>
                <a:lnTo>
                  <a:pt x="1178" y="0"/>
                </a:lnTo>
                <a:lnTo>
                  <a:pt x="0" y="1342"/>
                </a:lnTo>
                <a:lnTo>
                  <a:pt x="0" y="1950"/>
                </a:lnTo>
                <a:lnTo>
                  <a:pt x="498" y="4354"/>
                </a:lnTo>
                <a:lnTo>
                  <a:pt x="1088" y="4354"/>
                </a:lnTo>
                <a:lnTo>
                  <a:pt x="44" y="1985"/>
                </a:lnTo>
                <a:lnTo>
                  <a:pt x="44" y="1361"/>
                </a:lnTo>
                <a:lnTo>
                  <a:pt x="1904" y="0"/>
                </a:lnTo>
                <a:close/>
              </a:path>
            </a:pathLst>
          </a:custGeom>
          <a:solidFill>
            <a:srgbClr val="D3D3D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4107" name="Freeform 11"/>
          <p:cNvSpPr>
            <a:spLocks/>
          </p:cNvSpPr>
          <p:nvPr/>
        </p:nvSpPr>
        <p:spPr bwMode="gray">
          <a:xfrm>
            <a:off x="2959100" y="-14288"/>
            <a:ext cx="2711450" cy="1887538"/>
          </a:xfrm>
          <a:custGeom>
            <a:avLst/>
            <a:gdLst>
              <a:gd name="T0" fmla="*/ 1708 w 1708"/>
              <a:gd name="T1" fmla="*/ 1 h 1189"/>
              <a:gd name="T2" fmla="*/ 1379 w 1708"/>
              <a:gd name="T3" fmla="*/ 0 h 1189"/>
              <a:gd name="T4" fmla="*/ 0 w 1708"/>
              <a:gd name="T5" fmla="*/ 1189 h 1189"/>
              <a:gd name="T6" fmla="*/ 1708 w 1708"/>
              <a:gd name="T7" fmla="*/ 1 h 1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8" h="1189">
                <a:moveTo>
                  <a:pt x="1708" y="1"/>
                </a:moveTo>
                <a:lnTo>
                  <a:pt x="1379" y="0"/>
                </a:lnTo>
                <a:lnTo>
                  <a:pt x="0" y="1189"/>
                </a:lnTo>
                <a:lnTo>
                  <a:pt x="1708" y="1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4109" name="Freeform 13"/>
          <p:cNvSpPr>
            <a:spLocks/>
          </p:cNvSpPr>
          <p:nvPr/>
        </p:nvSpPr>
        <p:spPr bwMode="gray">
          <a:xfrm>
            <a:off x="2498725" y="-9525"/>
            <a:ext cx="6105525" cy="6867525"/>
          </a:xfrm>
          <a:custGeom>
            <a:avLst/>
            <a:gdLst>
              <a:gd name="T0" fmla="*/ 3665 w 3846"/>
              <a:gd name="T1" fmla="*/ 0 h 4354"/>
              <a:gd name="T2" fmla="*/ 2122 w 3846"/>
              <a:gd name="T3" fmla="*/ 0 h 4354"/>
              <a:gd name="T4" fmla="*/ 0 w 3846"/>
              <a:gd name="T5" fmla="*/ 1339 h 4354"/>
              <a:gd name="T6" fmla="*/ 0 w 3846"/>
              <a:gd name="T7" fmla="*/ 1950 h 4354"/>
              <a:gd name="T8" fmla="*/ 1215 w 3846"/>
              <a:gd name="T9" fmla="*/ 4354 h 4354"/>
              <a:gd name="T10" fmla="*/ 1941 w 3846"/>
              <a:gd name="T11" fmla="*/ 4354 h 4354"/>
              <a:gd name="T12" fmla="*/ 72 w 3846"/>
              <a:gd name="T13" fmla="*/ 1877 h 4354"/>
              <a:gd name="T14" fmla="*/ 72 w 3846"/>
              <a:gd name="T15" fmla="*/ 1361 h 4354"/>
              <a:gd name="T16" fmla="*/ 3846 w 3846"/>
              <a:gd name="T17" fmla="*/ 0 h 4354"/>
              <a:gd name="T18" fmla="*/ 2122 w 3846"/>
              <a:gd name="T19" fmla="*/ 0 h 4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846" h="4354">
                <a:moveTo>
                  <a:pt x="3665" y="0"/>
                </a:moveTo>
                <a:lnTo>
                  <a:pt x="2122" y="0"/>
                </a:lnTo>
                <a:lnTo>
                  <a:pt x="0" y="1339"/>
                </a:lnTo>
                <a:lnTo>
                  <a:pt x="0" y="1950"/>
                </a:lnTo>
                <a:lnTo>
                  <a:pt x="1215" y="4354"/>
                </a:lnTo>
                <a:lnTo>
                  <a:pt x="1941" y="4354"/>
                </a:lnTo>
                <a:lnTo>
                  <a:pt x="72" y="1877"/>
                </a:lnTo>
                <a:lnTo>
                  <a:pt x="72" y="1361"/>
                </a:lnTo>
                <a:lnTo>
                  <a:pt x="3846" y="0"/>
                </a:lnTo>
                <a:lnTo>
                  <a:pt x="2122" y="0"/>
                </a:lnTo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4110" name="Freeform 14"/>
          <p:cNvSpPr>
            <a:spLocks/>
          </p:cNvSpPr>
          <p:nvPr/>
        </p:nvSpPr>
        <p:spPr bwMode="gray">
          <a:xfrm>
            <a:off x="-9525" y="185738"/>
            <a:ext cx="2246313" cy="5984875"/>
          </a:xfrm>
          <a:custGeom>
            <a:avLst/>
            <a:gdLst>
              <a:gd name="T0" fmla="*/ 0 w 1415"/>
              <a:gd name="T1" fmla="*/ 0 h 3770"/>
              <a:gd name="T2" fmla="*/ 1415 w 1415"/>
              <a:gd name="T3" fmla="*/ 1197 h 3770"/>
              <a:gd name="T4" fmla="*/ 1415 w 1415"/>
              <a:gd name="T5" fmla="*/ 1862 h 3770"/>
              <a:gd name="T6" fmla="*/ 0 w 1415"/>
              <a:gd name="T7" fmla="*/ 3770 h 3770"/>
              <a:gd name="T8" fmla="*/ 0 w 1415"/>
              <a:gd name="T9" fmla="*/ 3272 h 3770"/>
              <a:gd name="T10" fmla="*/ 1376 w 1415"/>
              <a:gd name="T11" fmla="*/ 1801 h 3770"/>
              <a:gd name="T12" fmla="*/ 1376 w 1415"/>
              <a:gd name="T13" fmla="*/ 1272 h 3770"/>
              <a:gd name="T14" fmla="*/ 6 w 1415"/>
              <a:gd name="T15" fmla="*/ 962 h 3770"/>
              <a:gd name="T16" fmla="*/ 0 w 1415"/>
              <a:gd name="T17" fmla="*/ 0 h 3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15" h="3770">
                <a:moveTo>
                  <a:pt x="0" y="0"/>
                </a:moveTo>
                <a:lnTo>
                  <a:pt x="1415" y="1197"/>
                </a:lnTo>
                <a:lnTo>
                  <a:pt x="1415" y="1862"/>
                </a:lnTo>
                <a:lnTo>
                  <a:pt x="0" y="3770"/>
                </a:lnTo>
                <a:lnTo>
                  <a:pt x="0" y="3272"/>
                </a:lnTo>
                <a:lnTo>
                  <a:pt x="1376" y="1801"/>
                </a:lnTo>
                <a:lnTo>
                  <a:pt x="1376" y="1272"/>
                </a:lnTo>
                <a:lnTo>
                  <a:pt x="6" y="9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4111" name="Freeform 15"/>
          <p:cNvSpPr>
            <a:spLocks/>
          </p:cNvSpPr>
          <p:nvPr/>
        </p:nvSpPr>
        <p:spPr bwMode="gray">
          <a:xfrm>
            <a:off x="2608263" y="642938"/>
            <a:ext cx="6540500" cy="6215062"/>
          </a:xfrm>
          <a:custGeom>
            <a:avLst/>
            <a:gdLst>
              <a:gd name="T0" fmla="*/ 4115 w 4120"/>
              <a:gd name="T1" fmla="*/ 0 h 3915"/>
              <a:gd name="T2" fmla="*/ 4120 w 4120"/>
              <a:gd name="T3" fmla="*/ 500 h 3915"/>
              <a:gd name="T4" fmla="*/ 61 w 4120"/>
              <a:gd name="T5" fmla="*/ 1059 h 3915"/>
              <a:gd name="T6" fmla="*/ 61 w 4120"/>
              <a:gd name="T7" fmla="*/ 1466 h 3915"/>
              <a:gd name="T8" fmla="*/ 2419 w 4120"/>
              <a:gd name="T9" fmla="*/ 3915 h 3915"/>
              <a:gd name="T10" fmla="*/ 1830 w 4120"/>
              <a:gd name="T11" fmla="*/ 3915 h 3915"/>
              <a:gd name="T12" fmla="*/ 0 w 4120"/>
              <a:gd name="T13" fmla="*/ 1449 h 3915"/>
              <a:gd name="T14" fmla="*/ 0 w 4120"/>
              <a:gd name="T15" fmla="*/ 967 h 3915"/>
              <a:gd name="T16" fmla="*/ 4115 w 4120"/>
              <a:gd name="T17" fmla="*/ 0 h 3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20" h="3915">
                <a:moveTo>
                  <a:pt x="4115" y="0"/>
                </a:moveTo>
                <a:lnTo>
                  <a:pt x="4120" y="500"/>
                </a:lnTo>
                <a:lnTo>
                  <a:pt x="61" y="1059"/>
                </a:lnTo>
                <a:lnTo>
                  <a:pt x="61" y="1466"/>
                </a:lnTo>
                <a:lnTo>
                  <a:pt x="2419" y="3915"/>
                </a:lnTo>
                <a:lnTo>
                  <a:pt x="1830" y="3915"/>
                </a:lnTo>
                <a:lnTo>
                  <a:pt x="0" y="1449"/>
                </a:lnTo>
                <a:lnTo>
                  <a:pt x="0" y="967"/>
                </a:lnTo>
                <a:lnTo>
                  <a:pt x="411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4112" name="Freeform 16"/>
          <p:cNvSpPr>
            <a:spLocks/>
          </p:cNvSpPr>
          <p:nvPr/>
        </p:nvSpPr>
        <p:spPr bwMode="gray">
          <a:xfrm>
            <a:off x="2586038" y="-17463"/>
            <a:ext cx="6557962" cy="6875463"/>
          </a:xfrm>
          <a:custGeom>
            <a:avLst/>
            <a:gdLst>
              <a:gd name="T0" fmla="*/ 4131 w 4131"/>
              <a:gd name="T1" fmla="*/ 0 h 4348"/>
              <a:gd name="T2" fmla="*/ 4126 w 4131"/>
              <a:gd name="T3" fmla="*/ 494 h 4348"/>
              <a:gd name="T4" fmla="*/ 55 w 4131"/>
              <a:gd name="T5" fmla="*/ 1404 h 4348"/>
              <a:gd name="T6" fmla="*/ 55 w 4131"/>
              <a:gd name="T7" fmla="*/ 1853 h 4348"/>
              <a:gd name="T8" fmla="*/ 3156 w 4131"/>
              <a:gd name="T9" fmla="*/ 4348 h 4348"/>
              <a:gd name="T10" fmla="*/ 2067 w 4131"/>
              <a:gd name="T11" fmla="*/ 4348 h 4348"/>
              <a:gd name="T12" fmla="*/ 0 w 4131"/>
              <a:gd name="T13" fmla="*/ 1882 h 4348"/>
              <a:gd name="T14" fmla="*/ 0 w 4131"/>
              <a:gd name="T15" fmla="*/ 1355 h 4348"/>
              <a:gd name="T16" fmla="*/ 3615 w 4131"/>
              <a:gd name="T17" fmla="*/ 0 h 4348"/>
              <a:gd name="T18" fmla="*/ 4131 w 4131"/>
              <a:gd name="T19" fmla="*/ 0 h 4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31" h="4348">
                <a:moveTo>
                  <a:pt x="4131" y="0"/>
                </a:moveTo>
                <a:lnTo>
                  <a:pt x="4126" y="494"/>
                </a:lnTo>
                <a:lnTo>
                  <a:pt x="55" y="1404"/>
                </a:lnTo>
                <a:lnTo>
                  <a:pt x="55" y="1853"/>
                </a:lnTo>
                <a:lnTo>
                  <a:pt x="3156" y="4348"/>
                </a:lnTo>
                <a:lnTo>
                  <a:pt x="2067" y="4348"/>
                </a:lnTo>
                <a:lnTo>
                  <a:pt x="0" y="1882"/>
                </a:lnTo>
                <a:lnTo>
                  <a:pt x="0" y="1355"/>
                </a:lnTo>
                <a:lnTo>
                  <a:pt x="3615" y="0"/>
                </a:lnTo>
                <a:lnTo>
                  <a:pt x="413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4113" name="Freeform 17"/>
          <p:cNvSpPr>
            <a:spLocks/>
          </p:cNvSpPr>
          <p:nvPr/>
        </p:nvSpPr>
        <p:spPr bwMode="gray">
          <a:xfrm>
            <a:off x="2771775" y="-26988"/>
            <a:ext cx="5761038" cy="2087563"/>
          </a:xfrm>
          <a:custGeom>
            <a:avLst/>
            <a:gdLst>
              <a:gd name="T0" fmla="*/ 0 w 3629"/>
              <a:gd name="T1" fmla="*/ 1315 h 1315"/>
              <a:gd name="T2" fmla="*/ 2858 w 3629"/>
              <a:gd name="T3" fmla="*/ 0 h 1315"/>
              <a:gd name="T4" fmla="*/ 3629 w 3629"/>
              <a:gd name="T5" fmla="*/ 0 h 1315"/>
              <a:gd name="T6" fmla="*/ 0 w 3629"/>
              <a:gd name="T7" fmla="*/ 1315 h 1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29" h="1315">
                <a:moveTo>
                  <a:pt x="0" y="1315"/>
                </a:moveTo>
                <a:lnTo>
                  <a:pt x="2858" y="0"/>
                </a:lnTo>
                <a:lnTo>
                  <a:pt x="3629" y="0"/>
                </a:lnTo>
                <a:lnTo>
                  <a:pt x="0" y="1315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4114" name="Freeform 18"/>
          <p:cNvSpPr>
            <a:spLocks/>
          </p:cNvSpPr>
          <p:nvPr/>
        </p:nvSpPr>
        <p:spPr bwMode="gray">
          <a:xfrm>
            <a:off x="2555875" y="2924175"/>
            <a:ext cx="3384550" cy="3944938"/>
          </a:xfrm>
          <a:custGeom>
            <a:avLst/>
            <a:gdLst>
              <a:gd name="T0" fmla="*/ 0 w 2132"/>
              <a:gd name="T1" fmla="*/ 0 h 2495"/>
              <a:gd name="T2" fmla="*/ 2132 w 2132"/>
              <a:gd name="T3" fmla="*/ 2495 h 2495"/>
              <a:gd name="T4" fmla="*/ 1814 w 2132"/>
              <a:gd name="T5" fmla="*/ 2495 h 2495"/>
              <a:gd name="T6" fmla="*/ 0 w 2132"/>
              <a:gd name="T7" fmla="*/ 0 h 2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2" h="2495">
                <a:moveTo>
                  <a:pt x="0" y="0"/>
                </a:moveTo>
                <a:lnTo>
                  <a:pt x="2132" y="2495"/>
                </a:lnTo>
                <a:lnTo>
                  <a:pt x="1814" y="249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5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4120" name="Freeform 24"/>
          <p:cNvSpPr>
            <a:spLocks/>
          </p:cNvSpPr>
          <p:nvPr/>
        </p:nvSpPr>
        <p:spPr bwMode="gray">
          <a:xfrm>
            <a:off x="-19050" y="180975"/>
            <a:ext cx="2262188" cy="1914525"/>
          </a:xfrm>
          <a:custGeom>
            <a:avLst/>
            <a:gdLst>
              <a:gd name="T0" fmla="*/ 1425 w 1425"/>
              <a:gd name="T1" fmla="*/ 1206 h 1206"/>
              <a:gd name="T2" fmla="*/ 0 w 1425"/>
              <a:gd name="T3" fmla="*/ 0 h 1206"/>
              <a:gd name="T4" fmla="*/ 0 w 1425"/>
              <a:gd name="T5" fmla="*/ 186 h 1206"/>
              <a:gd name="T6" fmla="*/ 1425 w 1425"/>
              <a:gd name="T7" fmla="*/ 1206 h 1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5" h="1206">
                <a:moveTo>
                  <a:pt x="1425" y="1206"/>
                </a:moveTo>
                <a:lnTo>
                  <a:pt x="0" y="0"/>
                </a:lnTo>
                <a:lnTo>
                  <a:pt x="0" y="186"/>
                </a:lnTo>
                <a:lnTo>
                  <a:pt x="1425" y="1206"/>
                </a:lnTo>
                <a:close/>
              </a:path>
            </a:pathLst>
          </a:custGeom>
          <a:solidFill>
            <a:srgbClr val="333333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4121" name="Freeform 25"/>
          <p:cNvSpPr>
            <a:spLocks/>
          </p:cNvSpPr>
          <p:nvPr/>
        </p:nvSpPr>
        <p:spPr bwMode="gray">
          <a:xfrm>
            <a:off x="-12700" y="3105150"/>
            <a:ext cx="2327275" cy="3762375"/>
          </a:xfrm>
          <a:custGeom>
            <a:avLst/>
            <a:gdLst>
              <a:gd name="T0" fmla="*/ 0 w 1466"/>
              <a:gd name="T1" fmla="*/ 2248 h 2370"/>
              <a:gd name="T2" fmla="*/ 1466 w 1466"/>
              <a:gd name="T3" fmla="*/ 0 h 2370"/>
              <a:gd name="T4" fmla="*/ 194 w 1466"/>
              <a:gd name="T5" fmla="*/ 2370 h 2370"/>
              <a:gd name="T6" fmla="*/ 4 w 1466"/>
              <a:gd name="T7" fmla="*/ 2364 h 2370"/>
              <a:gd name="T8" fmla="*/ 0 w 1466"/>
              <a:gd name="T9" fmla="*/ 2248 h 2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6" h="2370">
                <a:moveTo>
                  <a:pt x="0" y="2248"/>
                </a:moveTo>
                <a:lnTo>
                  <a:pt x="1466" y="0"/>
                </a:lnTo>
                <a:lnTo>
                  <a:pt x="194" y="2370"/>
                </a:lnTo>
                <a:lnTo>
                  <a:pt x="4" y="2364"/>
                </a:lnTo>
                <a:lnTo>
                  <a:pt x="0" y="2248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4122" name="Freeform 26"/>
          <p:cNvSpPr>
            <a:spLocks/>
          </p:cNvSpPr>
          <p:nvPr/>
        </p:nvSpPr>
        <p:spPr bwMode="gray">
          <a:xfrm>
            <a:off x="-9525" y="1403350"/>
            <a:ext cx="2317750" cy="5265738"/>
          </a:xfrm>
          <a:custGeom>
            <a:avLst/>
            <a:gdLst>
              <a:gd name="T0" fmla="*/ 6 w 1460"/>
              <a:gd name="T1" fmla="*/ 0 h 3317"/>
              <a:gd name="T2" fmla="*/ 6 w 1460"/>
              <a:gd name="T3" fmla="*/ 643 h 3317"/>
              <a:gd name="T4" fmla="*/ 1410 w 1460"/>
              <a:gd name="T5" fmla="*/ 564 h 3317"/>
              <a:gd name="T6" fmla="*/ 1410 w 1460"/>
              <a:gd name="T7" fmla="*/ 1049 h 3317"/>
              <a:gd name="T8" fmla="*/ 0 w 1460"/>
              <a:gd name="T9" fmla="*/ 2852 h 3317"/>
              <a:gd name="T10" fmla="*/ 0 w 1460"/>
              <a:gd name="T11" fmla="*/ 3317 h 3317"/>
              <a:gd name="T12" fmla="*/ 1460 w 1460"/>
              <a:gd name="T13" fmla="*/ 1062 h 3317"/>
              <a:gd name="T14" fmla="*/ 1460 w 1460"/>
              <a:gd name="T15" fmla="*/ 505 h 3317"/>
              <a:gd name="T16" fmla="*/ 6 w 1460"/>
              <a:gd name="T17" fmla="*/ 0 h 3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0" h="3317">
                <a:moveTo>
                  <a:pt x="6" y="0"/>
                </a:moveTo>
                <a:lnTo>
                  <a:pt x="6" y="643"/>
                </a:lnTo>
                <a:lnTo>
                  <a:pt x="1410" y="564"/>
                </a:lnTo>
                <a:lnTo>
                  <a:pt x="1410" y="1049"/>
                </a:lnTo>
                <a:lnTo>
                  <a:pt x="0" y="2852"/>
                </a:lnTo>
                <a:lnTo>
                  <a:pt x="0" y="3317"/>
                </a:lnTo>
                <a:lnTo>
                  <a:pt x="1460" y="1062"/>
                </a:lnTo>
                <a:lnTo>
                  <a:pt x="1460" y="505"/>
                </a:lnTo>
                <a:lnTo>
                  <a:pt x="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grpSp>
        <p:nvGrpSpPr>
          <p:cNvPr id="4132" name="Group 36"/>
          <p:cNvGrpSpPr>
            <a:grpSpLocks/>
          </p:cNvGrpSpPr>
          <p:nvPr/>
        </p:nvGrpSpPr>
        <p:grpSpPr bwMode="auto">
          <a:xfrm>
            <a:off x="0" y="-19050"/>
            <a:ext cx="9153525" cy="6886575"/>
            <a:chOff x="0" y="0"/>
            <a:chExt cx="5760" cy="4326"/>
          </a:xfrm>
        </p:grpSpPr>
        <p:pic>
          <p:nvPicPr>
            <p:cNvPr id="4131" name="Picture 35" descr="11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0" y="0"/>
              <a:ext cx="5760" cy="43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23" name="Rectangle 27"/>
            <p:cNvSpPr>
              <a:spLocks noChangeArrowheads="1"/>
            </p:cNvSpPr>
            <p:nvPr userDrawn="1"/>
          </p:nvSpPr>
          <p:spPr bwMode="gray">
            <a:xfrm>
              <a:off x="212" y="462"/>
              <a:ext cx="5334" cy="34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uk-UA"/>
            </a:p>
          </p:txBody>
        </p:sp>
      </p:grpSp>
      <p:pic>
        <p:nvPicPr>
          <p:cNvPr id="4115" name="Picture 19" descr="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141788" y="4041775"/>
            <a:ext cx="415925" cy="41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3787775"/>
            <a:ext cx="7772400" cy="88582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29150" y="3505200"/>
            <a:ext cx="4129088" cy="457200"/>
          </a:xfrm>
        </p:spPr>
        <p:txBody>
          <a:bodyPr/>
          <a:lstStyle>
            <a:lvl1pPr marL="0" indent="0" algn="dist">
              <a:buFontTx/>
              <a:buNone/>
              <a:defRPr sz="2000" b="1">
                <a:solidFill>
                  <a:srgbClr val="777777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gray">
          <a:xfrm>
            <a:off x="7561263" y="5476875"/>
            <a:ext cx="1196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0">
                <a:solidFill>
                  <a:srgbClr val="FF7F00"/>
                </a:solidFill>
                <a:latin typeface="Arial Black" pitchFamily="34" charset="0"/>
              </a:rPr>
              <a:t>L/O/G/O</a:t>
            </a:r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gray">
          <a:xfrm>
            <a:off x="6618288" y="5781675"/>
            <a:ext cx="2139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1600">
                <a:latin typeface="Times New Roman" pitchFamily="18" charset="0"/>
              </a:rPr>
              <a:t>www.themegallery.com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5A9460D-E62A-4912-9474-93CDFC7E878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46" name="Rectangle 50"/>
          <p:cNvSpPr>
            <a:spLocks noChangeArrowheads="1"/>
          </p:cNvSpPr>
          <p:nvPr/>
        </p:nvSpPr>
        <p:spPr bwMode="gray">
          <a:xfrm>
            <a:off x="341313" y="722313"/>
            <a:ext cx="8478837" cy="541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4933A-B4D7-4EC3-BE09-2A1C8ED8AD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58204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DF6E0B-97AD-408D-94A3-A3E2FB28C5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0464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83325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83325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83325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fld id="{96DD82EF-B8E8-4466-AF02-EF6F0DAF2A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7234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809BF-44C4-4293-B7FF-0F0DBE1F44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91966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12DFBB-6A3D-4BD7-9450-F1C18F2F75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03177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7350A-B03D-4980-8D98-2AC7EDD26EF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16835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76E22-A743-4789-97E9-CA74B4AD40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22558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A97D6-FA7D-444B-A99C-09833C4F34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41657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92AF2-2EE2-4086-9223-58630FBF94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6609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30ADC-C4D7-421F-931C-B95440ECB9C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02681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040277-7B7C-4AC7-BCF5-3C1BA8BBB6E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46228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Freeform 9"/>
          <p:cNvSpPr>
            <a:spLocks/>
          </p:cNvSpPr>
          <p:nvPr/>
        </p:nvSpPr>
        <p:spPr bwMode="gray">
          <a:xfrm>
            <a:off x="7658100" y="0"/>
            <a:ext cx="1104900" cy="6848475"/>
          </a:xfrm>
          <a:custGeom>
            <a:avLst/>
            <a:gdLst>
              <a:gd name="T0" fmla="*/ 312 w 696"/>
              <a:gd name="T1" fmla="*/ 0 h 4314"/>
              <a:gd name="T2" fmla="*/ 528 w 696"/>
              <a:gd name="T3" fmla="*/ 444 h 4314"/>
              <a:gd name="T4" fmla="*/ 696 w 696"/>
              <a:gd name="T5" fmla="*/ 960 h 4314"/>
              <a:gd name="T6" fmla="*/ 426 w 696"/>
              <a:gd name="T7" fmla="*/ 4314 h 4314"/>
              <a:gd name="T8" fmla="*/ 108 w 696"/>
              <a:gd name="T9" fmla="*/ 4314 h 4314"/>
              <a:gd name="T10" fmla="*/ 648 w 696"/>
              <a:gd name="T11" fmla="*/ 960 h 4314"/>
              <a:gd name="T12" fmla="*/ 456 w 696"/>
              <a:gd name="T13" fmla="*/ 432 h 4314"/>
              <a:gd name="T14" fmla="*/ 0 w 696"/>
              <a:gd name="T15" fmla="*/ 0 h 4314"/>
              <a:gd name="T16" fmla="*/ 312 w 696"/>
              <a:gd name="T17" fmla="*/ 0 h 4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6" h="4314">
                <a:moveTo>
                  <a:pt x="312" y="0"/>
                </a:moveTo>
                <a:lnTo>
                  <a:pt x="528" y="444"/>
                </a:lnTo>
                <a:lnTo>
                  <a:pt x="696" y="960"/>
                </a:lnTo>
                <a:lnTo>
                  <a:pt x="426" y="4314"/>
                </a:lnTo>
                <a:lnTo>
                  <a:pt x="108" y="4314"/>
                </a:lnTo>
                <a:lnTo>
                  <a:pt x="648" y="960"/>
                </a:lnTo>
                <a:lnTo>
                  <a:pt x="456" y="432"/>
                </a:lnTo>
                <a:lnTo>
                  <a:pt x="0" y="0"/>
                </a:lnTo>
                <a:lnTo>
                  <a:pt x="312" y="0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1034" name="Freeform 10"/>
          <p:cNvSpPr>
            <a:spLocks/>
          </p:cNvSpPr>
          <p:nvPr/>
        </p:nvSpPr>
        <p:spPr bwMode="gray">
          <a:xfrm>
            <a:off x="1066800" y="0"/>
            <a:ext cx="7543800" cy="6858000"/>
          </a:xfrm>
          <a:custGeom>
            <a:avLst/>
            <a:gdLst>
              <a:gd name="T0" fmla="*/ 0 w 4752"/>
              <a:gd name="T1" fmla="*/ 0 h 4320"/>
              <a:gd name="T2" fmla="*/ 1536 w 4752"/>
              <a:gd name="T3" fmla="*/ 0 h 4320"/>
              <a:gd name="T4" fmla="*/ 4590 w 4752"/>
              <a:gd name="T5" fmla="*/ 450 h 4320"/>
              <a:gd name="T6" fmla="*/ 4752 w 4752"/>
              <a:gd name="T7" fmla="*/ 972 h 4320"/>
              <a:gd name="T8" fmla="*/ 3600 w 4752"/>
              <a:gd name="T9" fmla="*/ 4320 h 4320"/>
              <a:gd name="T10" fmla="*/ 3312 w 4752"/>
              <a:gd name="T11" fmla="*/ 4320 h 4320"/>
              <a:gd name="T12" fmla="*/ 4712 w 4752"/>
              <a:gd name="T13" fmla="*/ 994 h 4320"/>
              <a:gd name="T14" fmla="*/ 4518 w 4752"/>
              <a:gd name="T15" fmla="*/ 524 h 4320"/>
              <a:gd name="T16" fmla="*/ 0 w 4752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52" h="4320">
                <a:moveTo>
                  <a:pt x="0" y="0"/>
                </a:moveTo>
                <a:lnTo>
                  <a:pt x="1536" y="0"/>
                </a:lnTo>
                <a:lnTo>
                  <a:pt x="4590" y="450"/>
                </a:lnTo>
                <a:lnTo>
                  <a:pt x="4752" y="972"/>
                </a:lnTo>
                <a:lnTo>
                  <a:pt x="3600" y="4320"/>
                </a:lnTo>
                <a:lnTo>
                  <a:pt x="3312" y="4320"/>
                </a:lnTo>
                <a:lnTo>
                  <a:pt x="4712" y="994"/>
                </a:lnTo>
                <a:lnTo>
                  <a:pt x="4518" y="5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1035" name="Freeform 11"/>
          <p:cNvSpPr>
            <a:spLocks/>
          </p:cNvSpPr>
          <p:nvPr/>
        </p:nvSpPr>
        <p:spPr bwMode="gray">
          <a:xfrm>
            <a:off x="5486400" y="1657350"/>
            <a:ext cx="2990850" cy="5200650"/>
          </a:xfrm>
          <a:custGeom>
            <a:avLst/>
            <a:gdLst>
              <a:gd name="T0" fmla="*/ 384 w 1884"/>
              <a:gd name="T1" fmla="*/ 3276 h 3276"/>
              <a:gd name="T2" fmla="*/ 1884 w 1884"/>
              <a:gd name="T3" fmla="*/ 0 h 3276"/>
              <a:gd name="T4" fmla="*/ 0 w 1884"/>
              <a:gd name="T5" fmla="*/ 3276 h 3276"/>
              <a:gd name="T6" fmla="*/ 384 w 1884"/>
              <a:gd name="T7" fmla="*/ 3276 h 3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84" h="3276">
                <a:moveTo>
                  <a:pt x="384" y="3276"/>
                </a:moveTo>
                <a:lnTo>
                  <a:pt x="1884" y="0"/>
                </a:lnTo>
                <a:lnTo>
                  <a:pt x="0" y="3276"/>
                </a:lnTo>
                <a:lnTo>
                  <a:pt x="384" y="3276"/>
                </a:lnTo>
                <a:close/>
              </a:path>
            </a:pathLst>
          </a:cu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1036" name="Freeform 12"/>
          <p:cNvSpPr>
            <a:spLocks/>
          </p:cNvSpPr>
          <p:nvPr/>
        </p:nvSpPr>
        <p:spPr bwMode="gray">
          <a:xfrm>
            <a:off x="3429000" y="0"/>
            <a:ext cx="5172075" cy="6858000"/>
          </a:xfrm>
          <a:custGeom>
            <a:avLst/>
            <a:gdLst>
              <a:gd name="T0" fmla="*/ 0 w 3258"/>
              <a:gd name="T1" fmla="*/ 0 h 4320"/>
              <a:gd name="T2" fmla="*/ 3082 w 3258"/>
              <a:gd name="T3" fmla="*/ 475 h 4320"/>
              <a:gd name="T4" fmla="*/ 3210 w 3258"/>
              <a:gd name="T5" fmla="*/ 936 h 4320"/>
              <a:gd name="T6" fmla="*/ 1728 w 3258"/>
              <a:gd name="T7" fmla="*/ 4320 h 4320"/>
              <a:gd name="T8" fmla="*/ 1872 w 3258"/>
              <a:gd name="T9" fmla="*/ 4320 h 4320"/>
              <a:gd name="T10" fmla="*/ 3258 w 3258"/>
              <a:gd name="T11" fmla="*/ 912 h 4320"/>
              <a:gd name="T12" fmla="*/ 3120 w 3258"/>
              <a:gd name="T13" fmla="*/ 432 h 4320"/>
              <a:gd name="T14" fmla="*/ 1296 w 3258"/>
              <a:gd name="T15" fmla="*/ 0 h 4320"/>
              <a:gd name="T16" fmla="*/ 0 w 3258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58" h="4320">
                <a:moveTo>
                  <a:pt x="0" y="0"/>
                </a:moveTo>
                <a:lnTo>
                  <a:pt x="3082" y="475"/>
                </a:lnTo>
                <a:lnTo>
                  <a:pt x="3210" y="936"/>
                </a:lnTo>
                <a:lnTo>
                  <a:pt x="1728" y="4320"/>
                </a:lnTo>
                <a:lnTo>
                  <a:pt x="1872" y="4320"/>
                </a:lnTo>
                <a:lnTo>
                  <a:pt x="3258" y="912"/>
                </a:lnTo>
                <a:lnTo>
                  <a:pt x="3120" y="432"/>
                </a:lnTo>
                <a:lnTo>
                  <a:pt x="129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1038" name="Freeform 14"/>
          <p:cNvSpPr>
            <a:spLocks/>
          </p:cNvSpPr>
          <p:nvPr/>
        </p:nvSpPr>
        <p:spPr bwMode="gray">
          <a:xfrm>
            <a:off x="8382000" y="0"/>
            <a:ext cx="762000" cy="1143000"/>
          </a:xfrm>
          <a:custGeom>
            <a:avLst/>
            <a:gdLst>
              <a:gd name="T0" fmla="*/ 48 w 480"/>
              <a:gd name="T1" fmla="*/ 0 h 720"/>
              <a:gd name="T2" fmla="*/ 0 w 480"/>
              <a:gd name="T3" fmla="*/ 96 h 720"/>
              <a:gd name="T4" fmla="*/ 354 w 480"/>
              <a:gd name="T5" fmla="*/ 690 h 720"/>
              <a:gd name="T6" fmla="*/ 480 w 480"/>
              <a:gd name="T7" fmla="*/ 720 h 720"/>
              <a:gd name="T8" fmla="*/ 480 w 480"/>
              <a:gd name="T9" fmla="*/ 576 h 720"/>
              <a:gd name="T10" fmla="*/ 48 w 480"/>
              <a:gd name="T11" fmla="*/ 96 h 720"/>
              <a:gd name="T12" fmla="*/ 89 w 480"/>
              <a:gd name="T13" fmla="*/ 0 h 720"/>
              <a:gd name="T14" fmla="*/ 48 w 480"/>
              <a:gd name="T15" fmla="*/ 0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0" h="720">
                <a:moveTo>
                  <a:pt x="48" y="0"/>
                </a:moveTo>
                <a:lnTo>
                  <a:pt x="0" y="96"/>
                </a:lnTo>
                <a:lnTo>
                  <a:pt x="354" y="690"/>
                </a:lnTo>
                <a:lnTo>
                  <a:pt x="480" y="720"/>
                </a:lnTo>
                <a:lnTo>
                  <a:pt x="480" y="576"/>
                </a:lnTo>
                <a:lnTo>
                  <a:pt x="48" y="96"/>
                </a:lnTo>
                <a:lnTo>
                  <a:pt x="89" y="0"/>
                </a:lnTo>
                <a:lnTo>
                  <a:pt x="4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1039" name="Freeform 15"/>
          <p:cNvSpPr>
            <a:spLocks/>
          </p:cNvSpPr>
          <p:nvPr/>
        </p:nvSpPr>
        <p:spPr bwMode="gray">
          <a:xfrm>
            <a:off x="8610600" y="228600"/>
            <a:ext cx="533400" cy="533400"/>
          </a:xfrm>
          <a:custGeom>
            <a:avLst/>
            <a:gdLst>
              <a:gd name="T0" fmla="*/ 336 w 336"/>
              <a:gd name="T1" fmla="*/ 336 h 336"/>
              <a:gd name="T2" fmla="*/ 0 w 336"/>
              <a:gd name="T3" fmla="*/ 0 h 336"/>
              <a:gd name="T4" fmla="*/ 336 w 336"/>
              <a:gd name="T5" fmla="*/ 240 h 336"/>
              <a:gd name="T6" fmla="*/ 336 w 336"/>
              <a:gd name="T7" fmla="*/ 33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" h="336">
                <a:moveTo>
                  <a:pt x="336" y="336"/>
                </a:moveTo>
                <a:lnTo>
                  <a:pt x="0" y="0"/>
                </a:lnTo>
                <a:lnTo>
                  <a:pt x="336" y="240"/>
                </a:lnTo>
                <a:lnTo>
                  <a:pt x="336" y="33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grpSp>
        <p:nvGrpSpPr>
          <p:cNvPr id="1073" name="Group 49"/>
          <p:cNvGrpSpPr>
            <a:grpSpLocks/>
          </p:cNvGrpSpPr>
          <p:nvPr/>
        </p:nvGrpSpPr>
        <p:grpSpPr bwMode="auto">
          <a:xfrm>
            <a:off x="5562600" y="0"/>
            <a:ext cx="3267075" cy="6858000"/>
            <a:chOff x="3504" y="0"/>
            <a:chExt cx="2058" cy="4320"/>
          </a:xfrm>
        </p:grpSpPr>
        <p:sp>
          <p:nvSpPr>
            <p:cNvPr id="1037" name="Freeform 13"/>
            <p:cNvSpPr>
              <a:spLocks/>
            </p:cNvSpPr>
            <p:nvPr userDrawn="1"/>
          </p:nvSpPr>
          <p:spPr bwMode="gray">
            <a:xfrm>
              <a:off x="3504" y="0"/>
              <a:ext cx="2058" cy="4320"/>
            </a:xfrm>
            <a:custGeom>
              <a:avLst/>
              <a:gdLst>
                <a:gd name="T0" fmla="*/ 0 w 2058"/>
                <a:gd name="T1" fmla="*/ 0 h 4320"/>
                <a:gd name="T2" fmla="*/ 1056 w 2058"/>
                <a:gd name="T3" fmla="*/ 0 h 4320"/>
                <a:gd name="T4" fmla="*/ 1854 w 2058"/>
                <a:gd name="T5" fmla="*/ 402 h 4320"/>
                <a:gd name="T6" fmla="*/ 2058 w 2058"/>
                <a:gd name="T7" fmla="*/ 972 h 4320"/>
                <a:gd name="T8" fmla="*/ 1296 w 2058"/>
                <a:gd name="T9" fmla="*/ 4320 h 4320"/>
                <a:gd name="T10" fmla="*/ 720 w 2058"/>
                <a:gd name="T11" fmla="*/ 4320 h 4320"/>
                <a:gd name="T12" fmla="*/ 1920 w 2058"/>
                <a:gd name="T13" fmla="*/ 912 h 4320"/>
                <a:gd name="T14" fmla="*/ 1776 w 2058"/>
                <a:gd name="T15" fmla="*/ 432 h 4320"/>
                <a:gd name="T16" fmla="*/ 0 w 2058"/>
                <a:gd name="T17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58" h="4320">
                  <a:moveTo>
                    <a:pt x="0" y="0"/>
                  </a:moveTo>
                  <a:lnTo>
                    <a:pt x="1056" y="0"/>
                  </a:lnTo>
                  <a:lnTo>
                    <a:pt x="1854" y="402"/>
                  </a:lnTo>
                  <a:lnTo>
                    <a:pt x="2058" y="972"/>
                  </a:lnTo>
                  <a:lnTo>
                    <a:pt x="1296" y="4320"/>
                  </a:lnTo>
                  <a:lnTo>
                    <a:pt x="720" y="4320"/>
                  </a:lnTo>
                  <a:lnTo>
                    <a:pt x="1920" y="912"/>
                  </a:lnTo>
                  <a:lnTo>
                    <a:pt x="1776" y="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7" name="Freeform 23"/>
            <p:cNvSpPr>
              <a:spLocks/>
            </p:cNvSpPr>
            <p:nvPr userDrawn="1"/>
          </p:nvSpPr>
          <p:spPr bwMode="gray">
            <a:xfrm>
              <a:off x="4217" y="1056"/>
              <a:ext cx="1152" cy="3264"/>
            </a:xfrm>
            <a:custGeom>
              <a:avLst/>
              <a:gdLst>
                <a:gd name="T0" fmla="*/ 0 w 1152"/>
                <a:gd name="T1" fmla="*/ 3264 h 3264"/>
                <a:gd name="T2" fmla="*/ 1152 w 1152"/>
                <a:gd name="T3" fmla="*/ 0 h 3264"/>
                <a:gd name="T4" fmla="*/ 96 w 1152"/>
                <a:gd name="T5" fmla="*/ 3264 h 3264"/>
                <a:gd name="T6" fmla="*/ 0 w 1152"/>
                <a:gd name="T7" fmla="*/ 3264 h 3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2" h="3264">
                  <a:moveTo>
                    <a:pt x="0" y="3264"/>
                  </a:moveTo>
                  <a:lnTo>
                    <a:pt x="1152" y="0"/>
                  </a:lnTo>
                  <a:lnTo>
                    <a:pt x="96" y="3264"/>
                  </a:lnTo>
                  <a:lnTo>
                    <a:pt x="0" y="3264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grpSp>
        <p:nvGrpSpPr>
          <p:cNvPr id="1046" name="Group 22"/>
          <p:cNvGrpSpPr>
            <a:grpSpLocks/>
          </p:cNvGrpSpPr>
          <p:nvPr/>
        </p:nvGrpSpPr>
        <p:grpSpPr bwMode="auto">
          <a:xfrm>
            <a:off x="142875" y="765175"/>
            <a:ext cx="8858250" cy="5943600"/>
            <a:chOff x="90" y="480"/>
            <a:chExt cx="5580" cy="3744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gray">
            <a:xfrm>
              <a:off x="90" y="480"/>
              <a:ext cx="5580" cy="3744"/>
            </a:xfrm>
            <a:prstGeom prst="rect">
              <a:avLst/>
            </a:prstGeom>
            <a:solidFill>
              <a:srgbClr val="FFFFFF">
                <a:alpha val="69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041" name="Rectangle 17"/>
            <p:cNvSpPr>
              <a:spLocks noChangeArrowheads="1"/>
            </p:cNvSpPr>
            <p:nvPr userDrawn="1"/>
          </p:nvSpPr>
          <p:spPr bwMode="gray">
            <a:xfrm>
              <a:off x="90" y="480"/>
              <a:ext cx="5580" cy="3744"/>
            </a:xfrm>
            <a:prstGeom prst="rect">
              <a:avLst/>
            </a:prstGeom>
            <a:solidFill>
              <a:srgbClr val="FFFFFF">
                <a:alpha val="69000"/>
              </a:srgbClr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uk-UA"/>
            </a:p>
          </p:txBody>
        </p:sp>
      </p:grpSp>
      <p:sp>
        <p:nvSpPr>
          <p:cNvPr id="1042" name="Rectangle 18"/>
          <p:cNvSpPr>
            <a:spLocks noChangeArrowheads="1"/>
          </p:cNvSpPr>
          <p:nvPr/>
        </p:nvSpPr>
        <p:spPr bwMode="gray">
          <a:xfrm>
            <a:off x="381000" y="676275"/>
            <a:ext cx="62484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uk-UA"/>
          </a:p>
        </p:txBody>
      </p:sp>
      <p:pic>
        <p:nvPicPr>
          <p:cNvPr id="1043" name="Picture 19" descr="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00063" y="577850"/>
            <a:ext cx="371475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03288" y="198438"/>
            <a:ext cx="63023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83325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83325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83325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B05E5F2-17F8-4872-9F9B-9C5BD432A2C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TextBox 2"/>
          <p:cNvSpPr txBox="1"/>
          <p:nvPr/>
        </p:nvSpPr>
        <p:spPr>
          <a:xfrm>
            <a:off x="5580112" y="5446965"/>
            <a:ext cx="3168352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uk-UA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99792" y="2327151"/>
            <a:ext cx="6444208" cy="885825"/>
          </a:xfrm>
        </p:spPr>
        <p:txBody>
          <a:bodyPr/>
          <a:lstStyle/>
          <a:p>
            <a:pPr algn="l"/>
            <a:r>
              <a:rPr lang="uk-UA" sz="2000" dirty="0"/>
              <a:t>ВИКОРИСТАННЯ ВІРТУАЛЬНОГО </a:t>
            </a: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>НАВЧАЛЬНОГО </a:t>
            </a:r>
            <a:r>
              <a:rPr lang="uk-UA" sz="2000" dirty="0"/>
              <a:t>СЕРЕДОВИЩА </a:t>
            </a:r>
            <a:r>
              <a:rPr lang="en-US" sz="2000" i="1" dirty="0" err="1" smtClean="0"/>
              <a:t>eFront</a:t>
            </a:r>
            <a:r>
              <a:rPr lang="en-US" sz="2000" i="1" dirty="0" smtClean="0"/>
              <a:t> </a:t>
            </a:r>
            <a:r>
              <a:rPr lang="uk-UA" sz="2000" dirty="0"/>
              <a:t/>
            </a:r>
            <a:br>
              <a:rPr lang="uk-UA" sz="2000" dirty="0"/>
            </a:br>
            <a:r>
              <a:rPr lang="uk-UA" sz="2000" dirty="0"/>
              <a:t>ДЛЯ НЕПЕРЕРВНОЇ </a:t>
            </a:r>
            <a:r>
              <a:rPr lang="uk-UA" sz="2000" dirty="0" smtClean="0"/>
              <a:t>ФАРМАЦЕВТИЧНОЇ </a:t>
            </a:r>
            <a:r>
              <a:rPr lang="uk-UA" sz="2000" dirty="0"/>
              <a:t>ОСВІТИ</a:t>
            </a:r>
            <a:endParaRPr lang="en-US" sz="2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220072" y="4725144"/>
            <a:ext cx="2232248" cy="457200"/>
          </a:xfrm>
        </p:spPr>
        <p:txBody>
          <a:bodyPr/>
          <a:lstStyle/>
          <a:p>
            <a:r>
              <a:rPr lang="uk-UA" dirty="0" smtClean="0"/>
              <a:t>Артем </a:t>
            </a:r>
            <a:r>
              <a:rPr lang="uk-UA" dirty="0" err="1" smtClean="0"/>
              <a:t>Горілик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923928" y="3356992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i="1" dirty="0"/>
              <a:t>Львівський національний медичний університет імені Данила </a:t>
            </a:r>
            <a:r>
              <a:rPr lang="uk-UA" sz="1600" i="1" dirty="0" smtClean="0"/>
              <a:t>Галицького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18356" y="5693186"/>
            <a:ext cx="26581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latin typeface="Garamond" pitchFamily="18" charset="0"/>
              </a:rPr>
              <a:t>2</a:t>
            </a:r>
            <a:r>
              <a:rPr lang="en-US" sz="2000" dirty="0" smtClean="0">
                <a:latin typeface="Garamond" pitchFamily="18" charset="0"/>
              </a:rPr>
              <a:t>4</a:t>
            </a:r>
            <a:r>
              <a:rPr lang="uk-UA" sz="2000" dirty="0" smtClean="0">
                <a:latin typeface="Garamond" pitchFamily="18" charset="0"/>
              </a:rPr>
              <a:t> </a:t>
            </a:r>
            <a:r>
              <a:rPr lang="uk-UA" sz="2000" dirty="0" smtClean="0">
                <a:latin typeface="Garamond" pitchFamily="18" charset="0"/>
              </a:rPr>
              <a:t>листопада </a:t>
            </a:r>
            <a:r>
              <a:rPr lang="en-US" sz="2000" dirty="0" smtClean="0">
                <a:latin typeface="Garamond" pitchFamily="18" charset="0"/>
              </a:rPr>
              <a:t>2010</a:t>
            </a:r>
            <a:r>
              <a:rPr lang="uk-UA" sz="2000" dirty="0" smtClean="0">
                <a:latin typeface="Garamond" pitchFamily="18" charset="0"/>
              </a:rPr>
              <a:t> року</a:t>
            </a:r>
            <a:endParaRPr lang="uk-UA" sz="2000" dirty="0">
              <a:latin typeface="Garamond" pitchFamily="18" charset="0"/>
            </a:endParaRPr>
          </a:p>
        </p:txBody>
      </p:sp>
      <p:pic>
        <p:nvPicPr>
          <p:cNvPr id="2056" name="Picture 8" descr="D:\Artem\Site\oef.org.ua\public_html\img\logo_100x1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08225"/>
            <a:ext cx="792088" cy="83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116632"/>
            <a:ext cx="878497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dirty="0" smtClean="0"/>
              <a:t>Друга </a:t>
            </a:r>
            <a:r>
              <a:rPr lang="uk-UA" sz="1600" dirty="0" smtClean="0"/>
              <a:t>науково-практична конференція</a:t>
            </a:r>
          </a:p>
          <a:p>
            <a:pPr algn="ctr"/>
            <a:r>
              <a:rPr lang="uk-UA" dirty="0" smtClean="0"/>
              <a:t>«Інноваційні </a:t>
            </a:r>
            <a:r>
              <a:rPr lang="uk-UA" dirty="0" err="1" smtClean="0"/>
              <a:t>комп</a:t>
            </a:r>
            <a:r>
              <a:rPr lang="en-US" dirty="0" smtClean="0"/>
              <a:t>’</a:t>
            </a:r>
            <a:r>
              <a:rPr lang="uk-UA" dirty="0" err="1" smtClean="0"/>
              <a:t>ютерні</a:t>
            </a:r>
            <a:r>
              <a:rPr lang="uk-UA" dirty="0" smtClean="0"/>
              <a:t> технології у вищій школі»</a:t>
            </a:r>
            <a:endParaRPr lang="uk-UA" dirty="0"/>
          </a:p>
        </p:txBody>
      </p:sp>
      <p:sp useBgFill="1">
        <p:nvSpPr>
          <p:cNvPr id="5" name="TextBox 4"/>
          <p:cNvSpPr txBox="1"/>
          <p:nvPr/>
        </p:nvSpPr>
        <p:spPr>
          <a:xfrm>
            <a:off x="3923928" y="4005064"/>
            <a:ext cx="864096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uk-UA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3943508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i="1" dirty="0" smtClean="0"/>
              <a:t>Кафедра організації та економіки фармації і технології ліків ФПДО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48200" y="3787775"/>
            <a:ext cx="4110038" cy="885825"/>
          </a:xfrm>
        </p:spPr>
        <p:txBody>
          <a:bodyPr/>
          <a:lstStyle/>
          <a:p>
            <a:pPr algn="dist"/>
            <a:r>
              <a:rPr lang="uk-UA" sz="3200" dirty="0" smtClean="0"/>
              <a:t>Дякую за увагу!</a:t>
            </a:r>
            <a:endParaRPr lang="en-US" sz="3200" dirty="0"/>
          </a:p>
        </p:txBody>
      </p:sp>
      <p:sp useBgFill="1">
        <p:nvSpPr>
          <p:cNvPr id="4" name="TextBox 3"/>
          <p:cNvSpPr txBox="1"/>
          <p:nvPr/>
        </p:nvSpPr>
        <p:spPr>
          <a:xfrm>
            <a:off x="5580112" y="5446965"/>
            <a:ext cx="3168352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uk-UA" dirty="0"/>
          </a:p>
        </p:txBody>
      </p:sp>
      <p:sp>
        <p:nvSpPr>
          <p:cNvPr id="3" name="TextBox 2"/>
          <p:cNvSpPr txBox="1"/>
          <p:nvPr/>
        </p:nvSpPr>
        <p:spPr>
          <a:xfrm>
            <a:off x="7025415" y="5600853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/>
              <a:t>http://oef.org.ua</a:t>
            </a:r>
            <a:endParaRPr lang="uk-UA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53908" y="4662078"/>
            <a:ext cx="4572000" cy="7817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uk-UA" sz="2800" b="1" i="1" dirty="0" smtClean="0">
                <a:solidFill>
                  <a:srgbClr val="CC1204"/>
                </a:solidFill>
                <a:latin typeface="Georgia" pitchFamily="18" charset="0"/>
              </a:rPr>
              <a:t>Ваші </a:t>
            </a:r>
          </a:p>
          <a:p>
            <a:pPr algn="ctr">
              <a:lnSpc>
                <a:spcPct val="80000"/>
              </a:lnSpc>
            </a:pPr>
            <a:r>
              <a:rPr lang="ru-RU" sz="2800" b="1" i="1" dirty="0" smtClean="0">
                <a:solidFill>
                  <a:srgbClr val="CC1204"/>
                </a:solidFill>
                <a:latin typeface="Georgia" pitchFamily="18" charset="0"/>
              </a:rPr>
              <a:t>за</a:t>
            </a:r>
            <a:r>
              <a:rPr lang="uk-UA" sz="2800" b="1" i="1" dirty="0" smtClean="0">
                <a:solidFill>
                  <a:srgbClr val="CC1204"/>
                </a:solidFill>
                <a:latin typeface="Georgia" pitchFamily="18" charset="0"/>
              </a:rPr>
              <a:t>питання</a:t>
            </a:r>
            <a:r>
              <a:rPr lang="uk-UA" sz="2800" b="1" i="1" dirty="0" smtClean="0">
                <a:solidFill>
                  <a:srgbClr val="CC1204"/>
                </a:solidFill>
                <a:latin typeface="Georgia" pitchFamily="18" charset="0"/>
              </a:rPr>
              <a:t>?</a:t>
            </a:r>
            <a:endParaRPr lang="ru-RU" sz="2800" b="1" i="1" dirty="0">
              <a:solidFill>
                <a:srgbClr val="CC1204"/>
              </a:solidFill>
              <a:latin typeface="Georgia" pitchFamily="18" charset="0"/>
            </a:endParaRPr>
          </a:p>
        </p:txBody>
      </p:sp>
      <p:sp useBgFill="1">
        <p:nvSpPr>
          <p:cNvPr id="2" name="TextBox 1"/>
          <p:cNvSpPr txBox="1"/>
          <p:nvPr/>
        </p:nvSpPr>
        <p:spPr>
          <a:xfrm>
            <a:off x="3870176" y="4005064"/>
            <a:ext cx="773832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uk-UA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67" name="Rectangle 35"/>
          <p:cNvSpPr>
            <a:spLocks noGrp="1" noChangeArrowheads="1"/>
          </p:cNvSpPr>
          <p:nvPr>
            <p:ph type="title"/>
          </p:nvPr>
        </p:nvSpPr>
        <p:spPr>
          <a:xfrm>
            <a:off x="1476499" y="2420887"/>
            <a:ext cx="6302375" cy="312115"/>
          </a:xfrm>
          <a:gradFill flip="none" rotWithShape="1">
            <a:gsLst>
              <a:gs pos="0">
                <a:srgbClr val="00CC00"/>
              </a:gs>
              <a:gs pos="100000">
                <a:srgbClr val="FF7F00"/>
              </a:gs>
            </a:gsLst>
            <a:lin ang="0" scaled="0"/>
            <a:tileRect/>
          </a:gradFill>
          <a:ln w="6350"/>
        </p:spPr>
        <p:txBody>
          <a:bodyPr/>
          <a:lstStyle/>
          <a:p>
            <a:pPr algn="ctr"/>
            <a:r>
              <a:rPr lang="en-US" sz="2400" dirty="0" smtClean="0"/>
              <a:t>Open Source</a:t>
            </a:r>
            <a:endParaRPr lang="en-US" sz="2400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251519" y="2765067"/>
            <a:ext cx="8640961" cy="2176101"/>
            <a:chOff x="251519" y="1324907"/>
            <a:chExt cx="8640961" cy="2176101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251519" y="1340297"/>
              <a:ext cx="4314031" cy="432519"/>
              <a:chOff x="251520" y="1412776"/>
              <a:chExt cx="4213504" cy="495706"/>
            </a:xfrm>
            <a:solidFill>
              <a:srgbClr val="00B050"/>
            </a:solidFill>
          </p:grpSpPr>
          <p:sp>
            <p:nvSpPr>
              <p:cNvPr id="37" name="Прямоугольник 36"/>
              <p:cNvSpPr/>
              <p:nvPr/>
            </p:nvSpPr>
            <p:spPr>
              <a:xfrm>
                <a:off x="251520" y="1412776"/>
                <a:ext cx="4213504" cy="495706"/>
              </a:xfrm>
              <a:prstGeom prst="rect">
                <a:avLst/>
              </a:prstGeom>
              <a:grpFill/>
              <a:ln>
                <a:solidFill>
                  <a:srgbClr val="92D050"/>
                </a:solidFill>
              </a:ln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" name="TextBox 2"/>
              <p:cNvSpPr txBox="1"/>
              <p:nvPr/>
            </p:nvSpPr>
            <p:spPr>
              <a:xfrm>
                <a:off x="450060" y="1475963"/>
                <a:ext cx="3816424" cy="36933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uk-UA" b="1" dirty="0" smtClean="0"/>
                  <a:t>Переваги</a:t>
                </a:r>
                <a:endParaRPr lang="uk-UA" b="1" dirty="0"/>
              </a:p>
            </p:txBody>
          </p:sp>
        </p:grpSp>
        <p:grpSp>
          <p:nvGrpSpPr>
            <p:cNvPr id="41" name="Группа 40"/>
            <p:cNvGrpSpPr/>
            <p:nvPr/>
          </p:nvGrpSpPr>
          <p:grpSpPr>
            <a:xfrm>
              <a:off x="4678976" y="1324907"/>
              <a:ext cx="4213504" cy="447909"/>
              <a:chOff x="251520" y="1412776"/>
              <a:chExt cx="4213504" cy="495706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251520" y="1412776"/>
                <a:ext cx="4213504" cy="495706"/>
              </a:xfrm>
              <a:prstGeom prst="rect">
                <a:avLst/>
              </a:prstGeom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3" name="TextBox 42"/>
              <p:cNvSpPr txBox="1"/>
              <p:nvPr/>
            </p:nvSpPr>
            <p:spPr>
              <a:xfrm>
                <a:off x="450060" y="1475963"/>
                <a:ext cx="38164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uk-UA" b="1" dirty="0" smtClean="0"/>
                  <a:t>Недоліки</a:t>
                </a:r>
                <a:endParaRPr lang="uk-UA" b="1" dirty="0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251520" y="1818873"/>
              <a:ext cx="4314030" cy="584775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uk-UA" sz="1600" dirty="0" smtClean="0">
                  <a:solidFill>
                    <a:schemeClr val="tx1"/>
                  </a:solidFill>
                </a:rPr>
                <a:t>Можливість вивчити і змінити програму будь-яким чином для власних потреб</a:t>
              </a:r>
              <a:endParaRPr lang="uk-UA" sz="1600" dirty="0">
                <a:solidFill>
                  <a:schemeClr val="tx1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51520" y="2492896"/>
              <a:ext cx="4314030" cy="584775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uk-UA" sz="1600" dirty="0" smtClean="0">
                  <a:solidFill>
                    <a:schemeClr val="tx1"/>
                  </a:solidFill>
                </a:rPr>
                <a:t>Завдяки великій кількості </a:t>
              </a:r>
              <a:r>
                <a:rPr lang="uk-UA" sz="1600" dirty="0" smtClean="0">
                  <a:solidFill>
                    <a:schemeClr val="tx1"/>
                  </a:solidFill>
                </a:rPr>
                <a:t>розробників – </a:t>
              </a:r>
              <a:r>
                <a:rPr lang="uk-UA" sz="1600" dirty="0" smtClean="0">
                  <a:solidFill>
                    <a:schemeClr val="tx1"/>
                  </a:solidFill>
                </a:rPr>
                <a:t>програму легше тестувати</a:t>
              </a:r>
              <a:endParaRPr lang="uk-UA" sz="1600" dirty="0">
                <a:solidFill>
                  <a:schemeClr val="tx1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51519" y="3162454"/>
              <a:ext cx="4326707" cy="338554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uk-UA" sz="1600" dirty="0" smtClean="0">
                  <a:solidFill>
                    <a:schemeClr val="tx1"/>
                  </a:solidFill>
                </a:rPr>
                <a:t>Доступність</a:t>
              </a:r>
              <a:endParaRPr lang="uk-UA" sz="1600" dirty="0">
                <a:solidFill>
                  <a:schemeClr val="tx1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678976" y="1818872"/>
              <a:ext cx="4213504" cy="830997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7F00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uk-UA" sz="1600" dirty="0" smtClean="0">
                  <a:solidFill>
                    <a:schemeClr val="tx1"/>
                  </a:solidFill>
                </a:rPr>
                <a:t>Часто несумісність модулів, розроблених різними користувачами з наступними </a:t>
              </a:r>
              <a:r>
                <a:rPr lang="uk-UA" sz="1600" dirty="0" smtClean="0">
                  <a:solidFill>
                    <a:schemeClr val="tx1"/>
                  </a:solidFill>
                </a:rPr>
                <a:t>версіями</a:t>
              </a:r>
              <a:r>
                <a:rPr lang="uk-UA" sz="1600" dirty="0" smtClean="0">
                  <a:solidFill>
                    <a:schemeClr val="tx1"/>
                  </a:solidFill>
                </a:rPr>
                <a:t> </a:t>
              </a:r>
              <a:r>
                <a:rPr lang="uk-UA" sz="1600" dirty="0" smtClean="0">
                  <a:solidFill>
                    <a:schemeClr val="tx1"/>
                  </a:solidFill>
                </a:rPr>
                <a:t>програми</a:t>
              </a:r>
              <a:endParaRPr lang="uk-UA" sz="1600" dirty="0">
                <a:solidFill>
                  <a:schemeClr val="tx1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678976" y="2780928"/>
              <a:ext cx="4213504" cy="584775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7F00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uk-UA" sz="1600" dirty="0" smtClean="0">
                  <a:solidFill>
                    <a:schemeClr val="tx1"/>
                  </a:solidFill>
                </a:rPr>
                <a:t>Вища імовірність підміни дистрибутиву і шахрайства.</a:t>
              </a:r>
              <a:endParaRPr lang="uk-UA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42676" y="5209338"/>
            <a:ext cx="764574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uk-UA" dirty="0" smtClean="0"/>
              <a:t>У вузах України найчастіше використовуються такі </a:t>
            </a:r>
            <a:r>
              <a:rPr lang="en-US" dirty="0" smtClean="0"/>
              <a:t>open source </a:t>
            </a:r>
            <a:r>
              <a:rPr lang="uk-UA" dirty="0" smtClean="0"/>
              <a:t>ВНС</a:t>
            </a:r>
            <a:r>
              <a:rPr lang="en-US" dirty="0"/>
              <a:t>:</a:t>
            </a:r>
            <a:endParaRPr lang="uk-UA" dirty="0"/>
          </a:p>
        </p:txBody>
      </p:sp>
      <p:sp>
        <p:nvSpPr>
          <p:cNvPr id="54" name="TextBox 53"/>
          <p:cNvSpPr txBox="1"/>
          <p:nvPr/>
        </p:nvSpPr>
        <p:spPr>
          <a:xfrm>
            <a:off x="5508104" y="6069900"/>
            <a:ext cx="2075953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b="1" dirty="0" err="1" smtClean="0"/>
              <a:t>Claroline</a:t>
            </a:r>
            <a:endParaRPr lang="en-US" b="1" dirty="0" smtClean="0"/>
          </a:p>
          <a:p>
            <a:pPr algn="ctr"/>
            <a:r>
              <a:rPr lang="en-US" sz="1400" dirty="0"/>
              <a:t>http://www.claroline.net/</a:t>
            </a:r>
            <a:endParaRPr lang="uk-UA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3692011" y="6084585"/>
            <a:ext cx="174708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b="1" dirty="0" err="1" smtClean="0"/>
              <a:t>Atutor</a:t>
            </a:r>
            <a:endParaRPr lang="en-US" b="1" dirty="0" smtClean="0"/>
          </a:p>
          <a:p>
            <a:pPr algn="ctr"/>
            <a:r>
              <a:rPr lang="en-US" sz="1400" dirty="0" smtClean="0"/>
              <a:t>http://www.atutor.ca</a:t>
            </a:r>
            <a:endParaRPr lang="uk-UA" sz="1400" dirty="0"/>
          </a:p>
        </p:txBody>
      </p:sp>
      <p:sp>
        <p:nvSpPr>
          <p:cNvPr id="56" name="TextBox 55"/>
          <p:cNvSpPr txBox="1"/>
          <p:nvPr/>
        </p:nvSpPr>
        <p:spPr>
          <a:xfrm>
            <a:off x="1010580" y="6069900"/>
            <a:ext cx="2452659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b="1" dirty="0" err="1" smtClean="0"/>
              <a:t>eFront</a:t>
            </a:r>
            <a:endParaRPr lang="en-US" b="1" dirty="0" smtClean="0"/>
          </a:p>
          <a:p>
            <a:pPr algn="ctr"/>
            <a:r>
              <a:rPr lang="en-US" sz="1400" dirty="0"/>
              <a:t>http://</a:t>
            </a:r>
            <a:r>
              <a:rPr lang="en-US" sz="1400" dirty="0" smtClean="0"/>
              <a:t>www.efrontlearning.net</a:t>
            </a:r>
            <a:endParaRPr lang="uk-UA" sz="1400" dirty="0"/>
          </a:p>
        </p:txBody>
      </p:sp>
      <p:cxnSp>
        <p:nvCxnSpPr>
          <p:cNvPr id="5" name="Прямая со стрелкой 4"/>
          <p:cNvCxnSpPr>
            <a:stCxn id="7" idx="2"/>
          </p:cNvCxnSpPr>
          <p:nvPr/>
        </p:nvCxnSpPr>
        <p:spPr>
          <a:xfrm flipH="1">
            <a:off x="1762448" y="5578670"/>
            <a:ext cx="2803102" cy="252957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7" idx="2"/>
          </p:cNvCxnSpPr>
          <p:nvPr/>
        </p:nvCxnSpPr>
        <p:spPr>
          <a:xfrm>
            <a:off x="4565550" y="5578670"/>
            <a:ext cx="2637130" cy="252957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7" idx="2"/>
            <a:endCxn id="55" idx="0"/>
          </p:cNvCxnSpPr>
          <p:nvPr/>
        </p:nvCxnSpPr>
        <p:spPr>
          <a:xfrm>
            <a:off x="4565550" y="5578670"/>
            <a:ext cx="1" cy="505915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7" idx="2"/>
          </p:cNvCxnSpPr>
          <p:nvPr/>
        </p:nvCxnSpPr>
        <p:spPr>
          <a:xfrm flipH="1">
            <a:off x="2699792" y="5578670"/>
            <a:ext cx="1865758" cy="505915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7" idx="2"/>
            <a:endCxn id="54" idx="0"/>
          </p:cNvCxnSpPr>
          <p:nvPr/>
        </p:nvCxnSpPr>
        <p:spPr>
          <a:xfrm>
            <a:off x="4565550" y="5578670"/>
            <a:ext cx="1980531" cy="49123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Заголовок 1"/>
          <p:cNvSpPr txBox="1">
            <a:spLocks/>
          </p:cNvSpPr>
          <p:nvPr/>
        </p:nvSpPr>
        <p:spPr bwMode="gray">
          <a:xfrm>
            <a:off x="900305" y="332656"/>
            <a:ext cx="6302375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uk-UA" sz="2800" dirty="0" smtClean="0"/>
              <a:t>Мета роботи: </a:t>
            </a:r>
            <a:endParaRPr lang="uk-UA" sz="2800" dirty="0"/>
          </a:p>
        </p:txBody>
      </p:sp>
      <p:sp>
        <p:nvSpPr>
          <p:cNvPr id="40" name="TextBox 39"/>
          <p:cNvSpPr txBox="1"/>
          <p:nvPr/>
        </p:nvSpPr>
        <p:spPr>
          <a:xfrm>
            <a:off x="395536" y="908720"/>
            <a:ext cx="8496944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b="1" i="1" dirty="0" smtClean="0"/>
              <a:t>1. </a:t>
            </a:r>
            <a:r>
              <a:rPr lang="uk-UA" dirty="0" smtClean="0"/>
              <a:t>Теоретичне </a:t>
            </a:r>
            <a:r>
              <a:rPr lang="uk-UA" dirty="0"/>
              <a:t>обґрунтування вибору ВНС </a:t>
            </a:r>
            <a:r>
              <a:rPr lang="en-US" dirty="0" err="1"/>
              <a:t>eFront</a:t>
            </a:r>
            <a:r>
              <a:rPr lang="uk-UA" dirty="0"/>
              <a:t> для </a:t>
            </a:r>
            <a:r>
              <a:rPr lang="uk-UA" dirty="0" smtClean="0"/>
              <a:t>неперервної фармацевтичної освіти (НФО)</a:t>
            </a:r>
            <a:endParaRPr lang="uk-UA" dirty="0"/>
          </a:p>
        </p:txBody>
      </p:sp>
      <p:sp>
        <p:nvSpPr>
          <p:cNvPr id="44" name="TextBox 43"/>
          <p:cNvSpPr txBox="1"/>
          <p:nvPr/>
        </p:nvSpPr>
        <p:spPr>
          <a:xfrm>
            <a:off x="395536" y="1630541"/>
            <a:ext cx="8496944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b="1" i="1" dirty="0" smtClean="0"/>
              <a:t>2. </a:t>
            </a:r>
            <a:r>
              <a:rPr lang="uk-UA" dirty="0" smtClean="0"/>
              <a:t>Представлення </a:t>
            </a:r>
            <a:r>
              <a:rPr lang="uk-UA" dirty="0"/>
              <a:t>першого досвіду створення дистанційного курсу з економічного аналізу діяльності аптек.</a:t>
            </a:r>
            <a:endParaRPr lang="uk-UA" dirty="0"/>
          </a:p>
        </p:txBody>
      </p:sp>
      <p:sp>
        <p:nvSpPr>
          <p:cNvPr id="9" name="TextBox 8"/>
          <p:cNvSpPr txBox="1"/>
          <p:nvPr/>
        </p:nvSpPr>
        <p:spPr>
          <a:xfrm>
            <a:off x="7202680" y="5790664"/>
            <a:ext cx="1619098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ILIAS</a:t>
            </a:r>
          </a:p>
          <a:p>
            <a:pPr algn="ctr"/>
            <a:r>
              <a:rPr lang="en-US" sz="1400" dirty="0" smtClean="0"/>
              <a:t>http://www.ilias.de</a:t>
            </a:r>
            <a:endParaRPr lang="uk-UA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236069" y="5733256"/>
            <a:ext cx="1526379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Moodle</a:t>
            </a:r>
          </a:p>
          <a:p>
            <a:pPr algn="ctr"/>
            <a:r>
              <a:rPr lang="en-US" sz="1400" dirty="0" smtClean="0"/>
              <a:t>http://</a:t>
            </a:r>
            <a:r>
              <a:rPr lang="en-US" sz="1400" dirty="0"/>
              <a:t>moodle.org</a:t>
            </a:r>
            <a:endParaRPr lang="uk-UA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288" y="116632"/>
            <a:ext cx="6302375" cy="1143000"/>
          </a:xfrm>
        </p:spPr>
        <p:txBody>
          <a:bodyPr/>
          <a:lstStyle/>
          <a:p>
            <a:r>
              <a:rPr lang="uk-UA" sz="2400" dirty="0" smtClean="0"/>
              <a:t>Порівняльний аналіз </a:t>
            </a:r>
            <a:r>
              <a:rPr lang="en-US" sz="2400" dirty="0" smtClean="0"/>
              <a:t>Open Source </a:t>
            </a:r>
            <a:r>
              <a:rPr lang="uk-UA" sz="2400" dirty="0" smtClean="0"/>
              <a:t>ВНС</a:t>
            </a:r>
            <a:endParaRPr lang="uk-UA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7708950"/>
              </p:ext>
            </p:extLst>
          </p:nvPr>
        </p:nvGraphicFramePr>
        <p:xfrm>
          <a:off x="179513" y="908720"/>
          <a:ext cx="8784975" cy="54664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8431"/>
                <a:gridCol w="1008112"/>
                <a:gridCol w="1080120"/>
                <a:gridCol w="1008112"/>
                <a:gridCol w="792088"/>
                <a:gridCol w="1008112"/>
              </a:tblGrid>
              <a:tr h="1616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</a:rPr>
                        <a:t>Функціональні характеристики</a:t>
                      </a:r>
                      <a:endParaRPr lang="uk-UA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err="1">
                          <a:effectLst/>
                        </a:rPr>
                        <a:t>Atutor</a:t>
                      </a:r>
                      <a:r>
                        <a:rPr lang="uk-UA" sz="1200" b="1" dirty="0">
                          <a:effectLst/>
                        </a:rPr>
                        <a:t> 1.6.4</a:t>
                      </a:r>
                      <a:endParaRPr lang="uk-UA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err="1">
                          <a:effectLst/>
                        </a:rPr>
                        <a:t>Claroline</a:t>
                      </a:r>
                      <a:r>
                        <a:rPr lang="uk-UA" sz="1200" b="1" dirty="0">
                          <a:effectLst/>
                        </a:rPr>
                        <a:t> </a:t>
                      </a:r>
                      <a:r>
                        <a:rPr lang="uk-UA" sz="1200" b="1" dirty="0" smtClean="0">
                          <a:effectLst/>
                        </a:rPr>
                        <a:t>1.9</a:t>
                      </a:r>
                      <a:r>
                        <a:rPr lang="en-US" sz="1200" b="1" dirty="0" smtClean="0">
                          <a:effectLst/>
                        </a:rPr>
                        <a:t>.4</a:t>
                      </a:r>
                      <a:endParaRPr lang="uk-UA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err="1">
                          <a:effectLst/>
                        </a:rPr>
                        <a:t>eFront</a:t>
                      </a:r>
                      <a:r>
                        <a:rPr lang="uk-UA" sz="1200" b="1" dirty="0">
                          <a:effectLst/>
                        </a:rPr>
                        <a:t> </a:t>
                      </a:r>
                      <a:r>
                        <a:rPr lang="uk-UA" sz="1200" b="1" dirty="0" smtClean="0">
                          <a:effectLst/>
                        </a:rPr>
                        <a:t>3.</a:t>
                      </a:r>
                      <a:r>
                        <a:rPr lang="en-US" sz="1200" b="1" dirty="0" smtClean="0">
                          <a:effectLst/>
                        </a:rPr>
                        <a:t>5.</a:t>
                      </a:r>
                      <a:r>
                        <a:rPr lang="uk-UA" sz="1200" b="1" dirty="0" smtClean="0">
                          <a:effectLst/>
                        </a:rPr>
                        <a:t>6</a:t>
                      </a:r>
                      <a:endParaRPr lang="uk-UA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err="1">
                          <a:effectLst/>
                        </a:rPr>
                        <a:t>Ilias</a:t>
                      </a:r>
                      <a:r>
                        <a:rPr lang="uk-UA" sz="1200" b="1" dirty="0">
                          <a:effectLst/>
                        </a:rPr>
                        <a:t> </a:t>
                      </a:r>
                      <a:r>
                        <a:rPr lang="uk-UA" sz="1200" b="1" dirty="0" smtClean="0">
                          <a:effectLst/>
                        </a:rPr>
                        <a:t>4.0</a:t>
                      </a:r>
                      <a:r>
                        <a:rPr lang="en-US" sz="1200" b="1" dirty="0" smtClean="0">
                          <a:effectLst/>
                        </a:rPr>
                        <a:t>.2</a:t>
                      </a:r>
                      <a:endParaRPr lang="uk-UA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err="1">
                          <a:effectLst/>
                        </a:rPr>
                        <a:t>Moodle</a:t>
                      </a:r>
                      <a:r>
                        <a:rPr lang="uk-UA" sz="1200" b="1" dirty="0">
                          <a:effectLst/>
                        </a:rPr>
                        <a:t> 1.9.7</a:t>
                      </a:r>
                      <a:endParaRPr lang="uk-UA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590" marR="22590" marT="0" marB="0"/>
                </a:tc>
              </a:tr>
              <a:tr h="161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Підтримка кирилиці</a:t>
                      </a:r>
                      <a:endParaRPr lang="uk-UA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</a:tr>
              <a:tr h="161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Підтримка кодування шрифтів UTF-8</a:t>
                      </a:r>
                      <a:endParaRPr lang="uk-UA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─</a:t>
                      </a:r>
                      <a:r>
                        <a:rPr lang="en-US" sz="1600" b="1" kern="120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uk-UA" sz="1600" b="1" kern="1200" baseline="300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</a:tr>
              <a:tr h="161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Розділення ролей користувачів</a:t>
                      </a:r>
                      <a:endParaRPr lang="uk-UA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</a:tr>
              <a:tr h="161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Зручність у використанні</a:t>
                      </a:r>
                      <a:endParaRPr lang="uk-UA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++</a:t>
                      </a:r>
                      <a:r>
                        <a:rPr lang="en-US" sz="1600" b="1" kern="1200" baseline="3000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uk-UA" sz="1600" b="1" kern="1200" baseline="300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</a:tr>
              <a:tr h="161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Вбудований </a:t>
                      </a:r>
                      <a:r>
                        <a:rPr lang="en-US" sz="1200" dirty="0">
                          <a:effectLst/>
                        </a:rPr>
                        <a:t>HTML-</a:t>
                      </a:r>
                      <a:r>
                        <a:rPr lang="uk-UA" sz="1200" dirty="0">
                          <a:effectLst/>
                        </a:rPr>
                        <a:t>редактор</a:t>
                      </a:r>
                      <a:endParaRPr lang="uk-UA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─</a:t>
                      </a:r>
                      <a:endParaRPr lang="uk-UA" sz="16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</a:tr>
              <a:tr h="161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Система тестування</a:t>
                      </a:r>
                      <a:endParaRPr lang="uk-UA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</a:tr>
              <a:tr h="2424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Робота із студентськими проектами</a:t>
                      </a:r>
                      <a:endParaRPr lang="uk-UA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─</a:t>
                      </a:r>
                      <a:endParaRPr lang="uk-UA" sz="16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─</a:t>
                      </a:r>
                      <a:endParaRPr lang="uk-UA" sz="16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─</a:t>
                      </a:r>
                      <a:endParaRPr lang="uk-UA" sz="16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</a:tr>
              <a:tr h="161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Підтримка </a:t>
                      </a:r>
                      <a:r>
                        <a:rPr lang="uk-UA" sz="1200" dirty="0" err="1">
                          <a:effectLst/>
                        </a:rPr>
                        <a:t>мультимедіа</a:t>
                      </a:r>
                      <a:endParaRPr lang="uk-UA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</a:tr>
              <a:tr h="4041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dirty="0" smtClean="0">
                          <a:effectLst/>
                        </a:rPr>
                        <a:t>Внутрішні комунікації між користувачами </a:t>
                      </a:r>
                      <a:br>
                        <a:rPr lang="uk-UA" sz="1200" dirty="0" smtClean="0">
                          <a:effectLst/>
                        </a:rPr>
                      </a:br>
                      <a:r>
                        <a:rPr lang="uk-UA" sz="1200" dirty="0" smtClean="0">
                          <a:effectLst/>
                        </a:rPr>
                        <a:t>(</a:t>
                      </a:r>
                      <a:r>
                        <a:rPr lang="uk-UA" sz="1100" dirty="0" smtClean="0">
                          <a:effectLst/>
                        </a:rPr>
                        <a:t>форум, чат, </a:t>
                      </a:r>
                      <a:r>
                        <a:rPr lang="en-US" sz="1100" dirty="0" smtClean="0">
                          <a:effectLst/>
                        </a:rPr>
                        <a:t>email</a:t>
                      </a:r>
                      <a:r>
                        <a:rPr lang="uk-UA" sz="1100" dirty="0" smtClean="0">
                          <a:effectLst/>
                        </a:rPr>
                        <a:t>)</a:t>
                      </a:r>
                      <a:endParaRPr lang="uk-UA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</a:tr>
              <a:tr h="161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Відповідність стандарту </a:t>
                      </a:r>
                      <a:r>
                        <a:rPr lang="en-US" sz="1200" dirty="0">
                          <a:effectLst/>
                        </a:rPr>
                        <a:t>SCORM</a:t>
                      </a:r>
                      <a:endParaRPr lang="uk-UA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</a:tr>
              <a:tr h="2424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</a:rPr>
                        <a:t>Ієрархічна </a:t>
                      </a:r>
                      <a:r>
                        <a:rPr lang="uk-UA" sz="1200" dirty="0">
                          <a:effectLst/>
                        </a:rPr>
                        <a:t>структурованість курсів</a:t>
                      </a:r>
                      <a:endParaRPr lang="uk-UA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endParaRPr lang="uk-UA" sz="1600" b="1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─</a:t>
                      </a:r>
                      <a:endParaRPr lang="uk-UA" sz="16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─</a:t>
                      </a:r>
                      <a:endParaRPr lang="uk-UA" sz="16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endParaRPr lang="uk-UA" sz="1600" b="1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590" marR="22590" marT="0" marB="0"/>
                </a:tc>
              </a:tr>
              <a:tr h="2424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</a:rPr>
                        <a:t>Візуалізація </a:t>
                      </a:r>
                      <a:r>
                        <a:rPr lang="uk-UA" sz="1200" dirty="0">
                          <a:effectLst/>
                        </a:rPr>
                        <a:t>пройденого матеріалу</a:t>
                      </a:r>
                      <a:endParaRPr lang="uk-UA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─</a:t>
                      </a:r>
                      <a:endParaRPr lang="uk-UA" sz="16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─</a:t>
                      </a:r>
                      <a:endParaRPr lang="uk-UA" sz="16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─</a:t>
                      </a:r>
                      <a:endParaRPr lang="uk-UA" sz="16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─</a:t>
                      </a:r>
                      <a:endParaRPr lang="uk-UA" sz="16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590" marR="22590" marT="0" marB="0"/>
                </a:tc>
              </a:tr>
              <a:tr h="323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</a:rPr>
                        <a:t>Генерація сертифікатів користувачам </a:t>
                      </a:r>
                      <a:r>
                        <a:rPr lang="uk-UA" sz="1200" dirty="0">
                          <a:effectLst/>
                        </a:rPr>
                        <a:t>після </a:t>
                      </a:r>
                      <a:r>
                        <a:rPr lang="uk-UA" sz="1200" dirty="0" smtClean="0">
                          <a:effectLst/>
                        </a:rPr>
                        <a:t>успішного проходження навчального </a:t>
                      </a:r>
                      <a:r>
                        <a:rPr lang="uk-UA" sz="1200" dirty="0">
                          <a:effectLst/>
                        </a:rPr>
                        <a:t>курсу</a:t>
                      </a:r>
                      <a:endParaRPr lang="uk-UA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─</a:t>
                      </a:r>
                      <a:endParaRPr lang="uk-UA" sz="16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─</a:t>
                      </a:r>
                      <a:endParaRPr lang="uk-UA" sz="16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─</a:t>
                      </a:r>
                      <a:endParaRPr lang="uk-UA" sz="16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n-US" sz="1600" b="1" kern="1200" baseline="3000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uk-UA" sz="1600" b="1" kern="1200" baseline="300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590" marR="22590" marT="0" marB="0"/>
                </a:tc>
              </a:tr>
              <a:tr h="161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Об’єм дистрибутиву</a:t>
                      </a:r>
                      <a:endParaRPr lang="uk-UA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4Mb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</a:t>
                      </a:r>
                      <a:r>
                        <a:rPr lang="uk-UA" sz="11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Mb</a:t>
                      </a:r>
                      <a:endParaRPr lang="uk-UA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9Mb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89 </a:t>
                      </a:r>
                      <a:r>
                        <a:rPr lang="uk-UA" sz="11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Mb</a:t>
                      </a:r>
                      <a:endParaRPr lang="uk-UA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 </a:t>
                      </a:r>
                      <a:r>
                        <a:rPr lang="uk-UA" sz="11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Mb</a:t>
                      </a:r>
                      <a:endParaRPr lang="uk-UA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590" marR="22590" marT="0" marB="0"/>
                </a:tc>
              </a:tr>
              <a:tr h="430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Безпека користувачів (чи </a:t>
                      </a:r>
                      <a:r>
                        <a:rPr lang="uk-UA" sz="1200" dirty="0" err="1" smtClean="0">
                          <a:effectLst/>
                        </a:rPr>
                        <a:t>опубл</a:t>
                      </a:r>
                      <a:r>
                        <a:rPr lang="en-US" sz="1200" dirty="0" smtClean="0">
                          <a:effectLst/>
                        </a:rPr>
                        <a:t>.</a:t>
                      </a:r>
                      <a:r>
                        <a:rPr lang="uk-UA" sz="1200" dirty="0" smtClean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інформація про наявність </a:t>
                      </a:r>
                      <a:r>
                        <a:rPr lang="uk-UA" sz="1200" dirty="0" err="1">
                          <a:effectLst/>
                        </a:rPr>
                        <a:t>вразливостей</a:t>
                      </a:r>
                      <a:r>
                        <a:rPr lang="uk-UA" sz="1200" dirty="0">
                          <a:effectLst/>
                        </a:rPr>
                        <a:t> останніх </a:t>
                      </a:r>
                      <a:r>
                        <a:rPr lang="uk-UA" sz="1200" dirty="0" err="1" smtClean="0">
                          <a:effectLst/>
                        </a:rPr>
                        <a:t>оф</a:t>
                      </a:r>
                      <a:r>
                        <a:rPr lang="en-US" sz="1200" dirty="0" smtClean="0">
                          <a:effectLst/>
                        </a:rPr>
                        <a:t>.</a:t>
                      </a:r>
                      <a:r>
                        <a:rPr lang="uk-UA" sz="1200" dirty="0" smtClean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версій ВНС</a:t>
                      </a:r>
                      <a:r>
                        <a:rPr lang="uk-UA" sz="1200" dirty="0" smtClean="0">
                          <a:effectLst/>
                        </a:rPr>
                        <a:t>?)</a:t>
                      </a:r>
                      <a:r>
                        <a:rPr lang="en-US" sz="1200" baseline="30000" dirty="0" smtClean="0">
                          <a:effectLst/>
                        </a:rPr>
                        <a:t>4</a:t>
                      </a:r>
                      <a:endParaRPr lang="uk-UA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endParaRPr lang="uk-UA" sz="1600" b="1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22590" marR="22590" marT="0" marB="0"/>
                </a:tc>
              </a:tr>
              <a:tr h="565745">
                <a:tc grid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i="1" baseline="0" dirty="0" smtClean="0">
                          <a:effectLst/>
                        </a:rPr>
                        <a:t>1</a:t>
                      </a:r>
                      <a:r>
                        <a:rPr lang="en-US" sz="1000" i="1" baseline="0" dirty="0" smtClean="0">
                          <a:effectLst/>
                        </a:rPr>
                        <a:t>. </a:t>
                      </a:r>
                      <a:r>
                        <a:rPr lang="uk-UA" sz="1000" i="1" baseline="0" dirty="0" smtClean="0">
                          <a:effectLst/>
                        </a:rPr>
                        <a:t>Підтримка </a:t>
                      </a:r>
                      <a:r>
                        <a:rPr lang="en-US" sz="1000" i="1" baseline="0" dirty="0">
                          <a:effectLst/>
                        </a:rPr>
                        <a:t>UTF</a:t>
                      </a:r>
                      <a:r>
                        <a:rPr lang="uk-UA" sz="1000" i="1" baseline="0" dirty="0">
                          <a:effectLst/>
                        </a:rPr>
                        <a:t>-8 з’явиться в </a:t>
                      </a:r>
                      <a:r>
                        <a:rPr lang="en-US" sz="1000" i="1" baseline="0" dirty="0" err="1">
                          <a:effectLst/>
                        </a:rPr>
                        <a:t>Claroline</a:t>
                      </a:r>
                      <a:r>
                        <a:rPr lang="uk-UA" sz="1000" i="1" baseline="0" dirty="0">
                          <a:effectLst/>
                        </a:rPr>
                        <a:t> </a:t>
                      </a:r>
                      <a:r>
                        <a:rPr lang="uk-UA" sz="1000" i="1" baseline="0" dirty="0" smtClean="0">
                          <a:effectLst/>
                        </a:rPr>
                        <a:t>2</a:t>
                      </a:r>
                      <a:r>
                        <a:rPr lang="en-US" sz="1000" i="1" baseline="0" dirty="0" smtClean="0">
                          <a:effectLst/>
                        </a:rPr>
                        <a:t>, </a:t>
                      </a:r>
                      <a:endParaRPr lang="uk-UA" sz="1000" i="1" baseline="0" dirty="0" smtClean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i="1" baseline="0" dirty="0" smtClean="0">
                          <a:effectLst/>
                        </a:rPr>
                        <a:t>2</a:t>
                      </a:r>
                      <a:r>
                        <a:rPr lang="en-US" sz="1000" i="1" baseline="0" dirty="0" smtClean="0">
                          <a:effectLst/>
                        </a:rPr>
                        <a:t>. </a:t>
                      </a:r>
                      <a:r>
                        <a:rPr lang="uk-UA" sz="1000" i="1" baseline="0" dirty="0" smtClean="0">
                          <a:effectLst/>
                        </a:rPr>
                        <a:t>Широке </a:t>
                      </a:r>
                      <a:r>
                        <a:rPr lang="uk-UA" sz="1000" i="1" baseline="0" dirty="0">
                          <a:effectLst/>
                        </a:rPr>
                        <a:t>використання </a:t>
                      </a:r>
                      <a:r>
                        <a:rPr lang="en-US" sz="1000" i="1" baseline="0" dirty="0">
                          <a:effectLst/>
                        </a:rPr>
                        <a:t>Ajax</a:t>
                      </a:r>
                      <a:r>
                        <a:rPr lang="uk-UA" sz="1000" i="1" baseline="0" dirty="0" err="1">
                          <a:effectLst/>
                        </a:rPr>
                        <a:t>-технологій</a:t>
                      </a:r>
                      <a:r>
                        <a:rPr lang="uk-UA" sz="1000" i="1" baseline="0" dirty="0">
                          <a:effectLst/>
                        </a:rPr>
                        <a:t> значно спрощує та прискорює роботу з </a:t>
                      </a:r>
                      <a:r>
                        <a:rPr lang="uk-UA" sz="1000" i="1" baseline="0" dirty="0" smtClean="0">
                          <a:effectLst/>
                        </a:rPr>
                        <a:t>ВНС</a:t>
                      </a:r>
                      <a:r>
                        <a:rPr lang="en-US" sz="1000" i="1" baseline="0" dirty="0" smtClean="0">
                          <a:effectLst/>
                        </a:rPr>
                        <a:t> </a:t>
                      </a:r>
                      <a:br>
                        <a:rPr lang="en-US" sz="1000" i="1" baseline="0" dirty="0" smtClean="0">
                          <a:effectLst/>
                        </a:rPr>
                      </a:br>
                      <a:r>
                        <a:rPr lang="en-US" sz="1000" b="1" i="1" baseline="0" dirty="0" smtClean="0">
                          <a:effectLst/>
                        </a:rPr>
                        <a:t>3</a:t>
                      </a:r>
                      <a:r>
                        <a:rPr lang="en-US" sz="1000" i="1" baseline="0" dirty="0" smtClean="0">
                          <a:effectLst/>
                        </a:rPr>
                        <a:t>. </a:t>
                      </a:r>
                      <a:r>
                        <a:rPr lang="uk-UA" sz="1000" i="1" baseline="0" dirty="0" smtClean="0">
                          <a:effectLst/>
                        </a:rPr>
                        <a:t>Доступно </a:t>
                      </a:r>
                      <a:r>
                        <a:rPr lang="uk-UA" sz="1000" i="1" baseline="0" dirty="0">
                          <a:effectLst/>
                        </a:rPr>
                        <a:t>після встановлення додаткового модуля для генерації </a:t>
                      </a:r>
                      <a:r>
                        <a:rPr lang="uk-UA" sz="1000" i="1" baseline="0" dirty="0" smtClean="0">
                          <a:effectLst/>
                        </a:rPr>
                        <a:t>сертифікатів</a:t>
                      </a:r>
                      <a:endParaRPr lang="en-US" sz="1000" i="1" baseline="0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i="1" baseline="0" dirty="0" smtClean="0">
                          <a:effectLst/>
                        </a:rPr>
                        <a:t>4</a:t>
                      </a:r>
                      <a:r>
                        <a:rPr lang="en-US" sz="1000" i="1" baseline="0" dirty="0" smtClean="0">
                          <a:effectLst/>
                        </a:rPr>
                        <a:t>. </a:t>
                      </a:r>
                      <a:r>
                        <a:rPr lang="uk-UA" sz="1000" i="1" baseline="0" dirty="0" smtClean="0">
                          <a:effectLst/>
                        </a:rPr>
                        <a:t>«+» </a:t>
                      </a:r>
                      <a:r>
                        <a:rPr lang="uk-UA" sz="1000" i="1" baseline="0" dirty="0">
                          <a:effectLst/>
                        </a:rPr>
                        <a:t>- не знайдено інформацію про актуальні вразливості (пошук на </a:t>
                      </a:r>
                      <a:r>
                        <a:rPr lang="en-US" sz="1000" i="1" baseline="0" dirty="0" smtClean="0">
                          <a:effectLst/>
                        </a:rPr>
                        <a:t>http://secunia.com</a:t>
                      </a:r>
                      <a:r>
                        <a:rPr lang="uk-UA" sz="1000" i="1" baseline="0" dirty="0" smtClean="0">
                          <a:effectLst/>
                        </a:rPr>
                        <a:t>)</a:t>
                      </a:r>
                      <a:endParaRPr lang="uk-UA" sz="900" i="1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590" marR="22590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6453336"/>
            <a:ext cx="9144000" cy="4308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sz="1100" dirty="0" err="1"/>
              <a:t>Горілик</a:t>
            </a:r>
            <a:r>
              <a:rPr lang="uk-UA" sz="1100" dirty="0"/>
              <a:t> А.В., Громовик Б.П., Терещук С.І. Огляд віртуальних навчальних середовищ як перспективних платформ для фармацевтичної освіти // Управління, економіка та забезпечення якості в </a:t>
            </a:r>
            <a:r>
              <a:rPr lang="uk-UA" sz="1100" dirty="0" err="1"/>
              <a:t>фармації.-</a:t>
            </a:r>
            <a:r>
              <a:rPr lang="uk-UA" sz="1100" dirty="0"/>
              <a:t> 2009. - №4(9). – С.28-33.</a:t>
            </a:r>
            <a:endParaRPr lang="uk-UA" sz="1100" dirty="0"/>
          </a:p>
        </p:txBody>
      </p:sp>
    </p:spTree>
    <p:extLst>
      <p:ext uri="{BB962C8B-B14F-4D97-AF65-F5344CB8AC3E}">
        <p14:creationId xmlns:p14="http://schemas.microsoft.com/office/powerpoint/2010/main" val="8195490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400" dirty="0" smtClean="0"/>
              <a:t>Сторінка адміністратора </a:t>
            </a:r>
            <a:r>
              <a:rPr lang="en-US" sz="2400" i="1" dirty="0" err="1" smtClean="0"/>
              <a:t>eFront</a:t>
            </a:r>
            <a:endParaRPr lang="uk-UA" sz="24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56" y="1340768"/>
            <a:ext cx="8870740" cy="417646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835696" y="2564904"/>
            <a:ext cx="792088" cy="720080"/>
          </a:xfrm>
          <a:prstGeom prst="rect">
            <a:avLst/>
          </a:prstGeom>
          <a:noFill/>
          <a:ln w="57150">
            <a:solidFill>
              <a:srgbClr val="EC2C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2564904"/>
            <a:ext cx="792088" cy="720080"/>
          </a:xfrm>
          <a:prstGeom prst="rect">
            <a:avLst/>
          </a:prstGeom>
          <a:noFill/>
          <a:ln w="57150">
            <a:solidFill>
              <a:srgbClr val="EC2C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280646" y="5980638"/>
            <a:ext cx="864096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i="1" dirty="0" smtClean="0"/>
              <a:t>Власна локалізація  ВНС </a:t>
            </a:r>
            <a:r>
              <a:rPr lang="en-US" i="1" dirty="0" err="1" smtClean="0"/>
              <a:t>eFront</a:t>
            </a:r>
            <a:endParaRPr lang="uk-UA" i="1" dirty="0"/>
          </a:p>
        </p:txBody>
      </p:sp>
    </p:spTree>
    <p:extLst>
      <p:ext uri="{BB962C8B-B14F-4D97-AF65-F5344CB8AC3E}">
        <p14:creationId xmlns:p14="http://schemas.microsoft.com/office/powerpoint/2010/main" val="8704236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288" y="476672"/>
            <a:ext cx="6302375" cy="648742"/>
          </a:xfrm>
        </p:spPr>
        <p:txBody>
          <a:bodyPr/>
          <a:lstStyle/>
          <a:p>
            <a:r>
              <a:rPr lang="uk-UA" sz="2400" dirty="0" smtClean="0"/>
              <a:t>Матеріал заняття на сторінці викладача</a:t>
            </a:r>
            <a:endParaRPr lang="uk-UA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124744"/>
            <a:ext cx="6408713" cy="3941073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386" y="4194611"/>
            <a:ext cx="4653614" cy="2663389"/>
          </a:xfrm>
          <a:prstGeom prst="rect">
            <a:avLst/>
          </a:prstGeom>
          <a:noFill/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14" r="80293" b="63042"/>
          <a:stretch/>
        </p:blipFill>
        <p:spPr>
          <a:xfrm>
            <a:off x="262235" y="2420888"/>
            <a:ext cx="2079848" cy="275401"/>
          </a:xfrm>
          <a:prstGeom prst="rect">
            <a:avLst/>
          </a:prstGeom>
          <a:ln w="38100">
            <a:solidFill>
              <a:srgbClr val="EC2C06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824" r="79996" b="59175"/>
          <a:stretch/>
        </p:blipFill>
        <p:spPr>
          <a:xfrm>
            <a:off x="251520" y="2601079"/>
            <a:ext cx="2090563" cy="251857"/>
          </a:xfrm>
          <a:prstGeom prst="rect">
            <a:avLst/>
          </a:prstGeom>
          <a:ln w="38100">
            <a:solidFill>
              <a:srgbClr val="EC2C06"/>
            </a:solidFill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08" r="4930" b="5722"/>
          <a:stretch/>
        </p:blipFill>
        <p:spPr bwMode="auto">
          <a:xfrm>
            <a:off x="2347453" y="6237313"/>
            <a:ext cx="6796547" cy="620688"/>
          </a:xfrm>
          <a:prstGeom prst="rect">
            <a:avLst/>
          </a:prstGeom>
          <a:noFill/>
          <a:ln w="38100">
            <a:solidFill>
              <a:srgbClr val="EC2C06"/>
            </a:solidFill>
            <a:miter lim="800000"/>
            <a:headEnd/>
            <a:tailEnd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896" r="83407" b="56077"/>
          <a:stretch/>
        </p:blipFill>
        <p:spPr>
          <a:xfrm>
            <a:off x="251520" y="2780928"/>
            <a:ext cx="2095933" cy="235128"/>
          </a:xfrm>
          <a:prstGeom prst="rect">
            <a:avLst/>
          </a:prstGeom>
          <a:ln w="38100">
            <a:solidFill>
              <a:srgbClr val="EC2C06"/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834" r="81658" b="48628"/>
          <a:stretch/>
        </p:blipFill>
        <p:spPr>
          <a:xfrm>
            <a:off x="251519" y="2996952"/>
            <a:ext cx="2090564" cy="248003"/>
          </a:xfrm>
          <a:prstGeom prst="rect">
            <a:avLst/>
          </a:prstGeom>
          <a:ln w="38100">
            <a:solidFill>
              <a:srgbClr val="EC2C06"/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43" r="81631" b="45194"/>
          <a:stretch/>
        </p:blipFill>
        <p:spPr>
          <a:xfrm>
            <a:off x="251519" y="3140968"/>
            <a:ext cx="2095934" cy="256999"/>
          </a:xfrm>
          <a:prstGeom prst="rect">
            <a:avLst/>
          </a:prstGeom>
          <a:ln w="38100">
            <a:solidFill>
              <a:srgbClr val="EC2C06"/>
            </a:solidFill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56" r="81631" b="41230"/>
          <a:stretch/>
        </p:blipFill>
        <p:spPr>
          <a:xfrm>
            <a:off x="243917" y="3356992"/>
            <a:ext cx="2095934" cy="267565"/>
          </a:xfrm>
          <a:prstGeom prst="rect">
            <a:avLst/>
          </a:prstGeom>
          <a:ln w="38100">
            <a:solidFill>
              <a:srgbClr val="EC2C06"/>
            </a:solidFill>
          </a:ln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65" r="81631" b="37228"/>
          <a:stretch/>
        </p:blipFill>
        <p:spPr>
          <a:xfrm>
            <a:off x="243917" y="3514911"/>
            <a:ext cx="2095934" cy="274129"/>
          </a:xfrm>
          <a:prstGeom prst="rect">
            <a:avLst/>
          </a:prstGeom>
          <a:ln w="38100">
            <a:solidFill>
              <a:srgbClr val="EC2C06"/>
            </a:solidFill>
          </a:ln>
        </p:spPr>
      </p:pic>
    </p:spTree>
    <p:extLst>
      <p:ext uri="{BB962C8B-B14F-4D97-AF65-F5344CB8AC3E}">
        <p14:creationId xmlns:p14="http://schemas.microsoft.com/office/powerpoint/2010/main" val="32893528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000" dirty="0" smtClean="0"/>
              <a:t>Перегляд викладачем звіту про </a:t>
            </a:r>
            <a:br>
              <a:rPr lang="uk-UA" sz="2000" dirty="0" smtClean="0"/>
            </a:br>
            <a:r>
              <a:rPr lang="uk-UA" sz="2000" dirty="0" smtClean="0"/>
              <a:t>успішність користувача</a:t>
            </a:r>
            <a:endParaRPr lang="uk-UA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12776"/>
            <a:ext cx="8707018" cy="417646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10" t="16750" b="75867"/>
          <a:stretch/>
        </p:blipFill>
        <p:spPr>
          <a:xfrm>
            <a:off x="6948265" y="2110563"/>
            <a:ext cx="1938266" cy="464090"/>
          </a:xfrm>
          <a:prstGeom prst="rect">
            <a:avLst/>
          </a:prstGeom>
          <a:ln w="38100">
            <a:solidFill>
              <a:srgbClr val="EC2C06"/>
            </a:solidFill>
          </a:ln>
        </p:spPr>
      </p:pic>
    </p:spTree>
    <p:extLst>
      <p:ext uri="{BB962C8B-B14F-4D97-AF65-F5344CB8AC3E}">
        <p14:creationId xmlns:p14="http://schemas.microsoft.com/office/powerpoint/2010/main" val="39381487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6302375" cy="368879"/>
          </a:xfrm>
        </p:spPr>
        <p:txBody>
          <a:bodyPr/>
          <a:lstStyle/>
          <a:p>
            <a:r>
              <a:rPr lang="uk-UA" sz="2000" dirty="0" smtClean="0"/>
              <a:t>Приклад завдання з економічного аналізу (1)</a:t>
            </a:r>
            <a:endParaRPr lang="uk-UA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981140"/>
            <a:ext cx="5184576" cy="568822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324982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6302375" cy="368879"/>
          </a:xfrm>
        </p:spPr>
        <p:txBody>
          <a:bodyPr/>
          <a:lstStyle/>
          <a:p>
            <a:r>
              <a:rPr lang="uk-UA" sz="2000" dirty="0" smtClean="0"/>
              <a:t>Приклад завдання з економічного аналізу (2)</a:t>
            </a:r>
            <a:endParaRPr lang="uk-UA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877" y="4005579"/>
            <a:ext cx="5807983" cy="3162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052736"/>
            <a:ext cx="4025730" cy="187220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724197" y="3212976"/>
            <a:ext cx="145584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uk-UA" dirty="0" smtClean="0"/>
              <a:t>Відправити!</a:t>
            </a:r>
            <a:endParaRPr lang="uk-UA" dirty="0"/>
          </a:p>
        </p:txBody>
      </p:sp>
      <p:sp>
        <p:nvSpPr>
          <p:cNvPr id="12" name="Нашивка 11"/>
          <p:cNvSpPr/>
          <p:nvPr/>
        </p:nvSpPr>
        <p:spPr>
          <a:xfrm rot="5400000">
            <a:off x="4338887" y="3632668"/>
            <a:ext cx="293965" cy="403803"/>
          </a:xfrm>
          <a:prstGeom prst="chevron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44408" y="1598603"/>
            <a:ext cx="792088" cy="246221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sz="1000" dirty="0" smtClean="0"/>
              <a:t>  </a:t>
            </a:r>
            <a:endParaRPr lang="uk-UA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8244408" y="1844824"/>
            <a:ext cx="792088" cy="246221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sz="1000" dirty="0" smtClean="0"/>
              <a:t>  </a:t>
            </a:r>
            <a:endParaRPr lang="uk-UA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8244408" y="2102659"/>
            <a:ext cx="792088" cy="246221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sz="1000" dirty="0" smtClean="0"/>
              <a:t>  </a:t>
            </a:r>
            <a:endParaRPr lang="uk-UA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8244408" y="2348880"/>
            <a:ext cx="792088" cy="246221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sz="1000" dirty="0" smtClean="0"/>
              <a:t>  </a:t>
            </a:r>
            <a:endParaRPr lang="uk-UA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8244408" y="2606715"/>
            <a:ext cx="792088" cy="246221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sz="1000" dirty="0" smtClean="0"/>
              <a:t>  </a:t>
            </a:r>
            <a:endParaRPr lang="uk-UA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8244408" y="1338008"/>
            <a:ext cx="792088" cy="246221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sz="1000" dirty="0" smtClean="0"/>
              <a:t>  </a:t>
            </a:r>
            <a:endParaRPr lang="uk-UA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8244408" y="155679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/>
              <a:t>1.25</a:t>
            </a:r>
            <a:endParaRPr lang="uk-UA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8244408" y="1825079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/>
              <a:t>41.88</a:t>
            </a:r>
            <a:endParaRPr lang="uk-UA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8244408" y="2060848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/>
              <a:t>14.5</a:t>
            </a:r>
            <a:endParaRPr lang="uk-UA" sz="1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8244408" y="2329135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/>
              <a:t>246.12</a:t>
            </a:r>
            <a:endParaRPr lang="uk-UA" sz="1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8244408" y="2564904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/>
              <a:t>80</a:t>
            </a:r>
            <a:endParaRPr lang="uk-UA" sz="1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8244408" y="1297707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/>
              <a:t>1.25</a:t>
            </a:r>
            <a:endParaRPr lang="uk-UA" sz="1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1" y="1124744"/>
            <a:ext cx="4837821" cy="17976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9" y="4348856"/>
            <a:ext cx="7370261" cy="230510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121" y="1124744"/>
            <a:ext cx="3378349" cy="1800200"/>
          </a:xfrm>
          <a:prstGeom prst="rect">
            <a:avLst/>
          </a:prstGeom>
        </p:spPr>
      </p:pic>
      <p:sp>
        <p:nvSpPr>
          <p:cNvPr id="9" name="Нашивка 8"/>
          <p:cNvSpPr/>
          <p:nvPr/>
        </p:nvSpPr>
        <p:spPr>
          <a:xfrm>
            <a:off x="4716016" y="2078283"/>
            <a:ext cx="216023" cy="270597"/>
          </a:xfrm>
          <a:prstGeom prst="chevron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1916832"/>
            <a:ext cx="720080" cy="801960"/>
          </a:xfrm>
          <a:prstGeom prst="rect">
            <a:avLst/>
          </a:prstGeom>
          <a:noFill/>
          <a:ln w="571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7" name="Прямоугольник 26"/>
          <p:cNvSpPr/>
          <p:nvPr/>
        </p:nvSpPr>
        <p:spPr>
          <a:xfrm>
            <a:off x="3131840" y="1916832"/>
            <a:ext cx="360040" cy="801960"/>
          </a:xfrm>
          <a:prstGeom prst="rect">
            <a:avLst/>
          </a:prstGeom>
          <a:noFill/>
          <a:ln w="571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8" name="Прямоугольник 27"/>
          <p:cNvSpPr/>
          <p:nvPr/>
        </p:nvSpPr>
        <p:spPr>
          <a:xfrm>
            <a:off x="3995936" y="1928155"/>
            <a:ext cx="360040" cy="801960"/>
          </a:xfrm>
          <a:prstGeom prst="rect">
            <a:avLst/>
          </a:prstGeom>
          <a:noFill/>
          <a:ln w="571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75239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5" grpId="0"/>
      <p:bldP spid="22" grpId="0"/>
      <p:bldP spid="23" grpId="0"/>
      <p:bldP spid="24" grpId="0"/>
      <p:bldP spid="25" grpId="0"/>
      <p:bldP spid="26" grpId="0"/>
      <p:bldP spid="3" grpId="0" animBg="1"/>
      <p:bldP spid="27" grpId="0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288" y="269776"/>
            <a:ext cx="6302375" cy="1143000"/>
          </a:xfrm>
        </p:spPr>
        <p:txBody>
          <a:bodyPr/>
          <a:lstStyle/>
          <a:p>
            <a:r>
              <a:rPr lang="uk-UA" sz="2400" dirty="0" smtClean="0"/>
              <a:t>Висновки па перспективи </a:t>
            </a:r>
            <a:br>
              <a:rPr lang="uk-UA" sz="2400" dirty="0" smtClean="0"/>
            </a:br>
            <a:r>
              <a:rPr lang="uk-UA" sz="2400" dirty="0" smtClean="0"/>
              <a:t>подальших розвідок</a:t>
            </a:r>
            <a:endParaRPr lang="uk-UA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86298" y="1353542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1. ВНС </a:t>
            </a:r>
            <a:r>
              <a:rPr lang="en-US" dirty="0" err="1"/>
              <a:t>eFront</a:t>
            </a:r>
            <a:r>
              <a:rPr lang="uk-UA" dirty="0"/>
              <a:t> є вдалим вибором для побудови системи </a:t>
            </a:r>
            <a:r>
              <a:rPr lang="uk-UA" dirty="0" smtClean="0"/>
              <a:t>неперервної фармацевтичної освіти, </a:t>
            </a:r>
            <a:r>
              <a:rPr lang="uk-UA" dirty="0"/>
              <a:t>оскільки надає всі необхідні інструменти для створення навчальних матеріалів та контролю за ходом навчання. </a:t>
            </a:r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2494637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2. </a:t>
            </a:r>
            <a:r>
              <a:rPr lang="uk-UA" dirty="0"/>
              <a:t>Подальшим розвитком системи буде наповнення дистанційних навчальних курсів з дисциплін орган</a:t>
            </a:r>
            <a:r>
              <a:rPr lang="ru-RU" dirty="0" err="1"/>
              <a:t>ізаційно-економічного</a:t>
            </a:r>
            <a:r>
              <a:rPr lang="ru-RU" dirty="0"/>
              <a:t> </a:t>
            </a:r>
            <a:r>
              <a:rPr lang="ru-RU" dirty="0" err="1"/>
              <a:t>спрямування</a:t>
            </a:r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3471533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3. Індивідуальні розрахункові завдання є добрим засобом вдосконалення практичних навичок фармацевтичних фахівців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526270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76TGp_report_light">
  <a:themeElements>
    <a:clrScheme name="Default Design 1">
      <a:dk1>
        <a:srgbClr val="000000"/>
      </a:dk1>
      <a:lt1>
        <a:srgbClr val="B4E3EE"/>
      </a:lt1>
      <a:dk2>
        <a:srgbClr val="189180"/>
      </a:dk2>
      <a:lt2>
        <a:srgbClr val="808080"/>
      </a:lt2>
      <a:accent1>
        <a:srgbClr val="FF7F00"/>
      </a:accent1>
      <a:accent2>
        <a:srgbClr val="B3DC27"/>
      </a:accent2>
      <a:accent3>
        <a:srgbClr val="D6EFF5"/>
      </a:accent3>
      <a:accent4>
        <a:srgbClr val="000000"/>
      </a:accent4>
      <a:accent5>
        <a:srgbClr val="FFC0AA"/>
      </a:accent5>
      <a:accent6>
        <a:srgbClr val="A2C722"/>
      </a:accent6>
      <a:hlink>
        <a:srgbClr val="6FB9D7"/>
      </a:hlink>
      <a:folHlink>
        <a:srgbClr val="F93D17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B4E3EE"/>
        </a:lt1>
        <a:dk2>
          <a:srgbClr val="189180"/>
        </a:dk2>
        <a:lt2>
          <a:srgbClr val="808080"/>
        </a:lt2>
        <a:accent1>
          <a:srgbClr val="FF7F00"/>
        </a:accent1>
        <a:accent2>
          <a:srgbClr val="B3DC27"/>
        </a:accent2>
        <a:accent3>
          <a:srgbClr val="D6EFF5"/>
        </a:accent3>
        <a:accent4>
          <a:srgbClr val="000000"/>
        </a:accent4>
        <a:accent5>
          <a:srgbClr val="FFC0AA"/>
        </a:accent5>
        <a:accent6>
          <a:srgbClr val="A2C722"/>
        </a:accent6>
        <a:hlink>
          <a:srgbClr val="6FB9D7"/>
        </a:hlink>
        <a:folHlink>
          <a:srgbClr val="F93D1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EE384"/>
        </a:lt1>
        <a:dk2>
          <a:srgbClr val="FD8334"/>
        </a:dk2>
        <a:lt2>
          <a:srgbClr val="808080"/>
        </a:lt2>
        <a:accent1>
          <a:srgbClr val="F98EB2"/>
        </a:accent1>
        <a:accent2>
          <a:srgbClr val="FCB43E"/>
        </a:accent2>
        <a:accent3>
          <a:srgbClr val="FEEFC2"/>
        </a:accent3>
        <a:accent4>
          <a:srgbClr val="000000"/>
        </a:accent4>
        <a:accent5>
          <a:srgbClr val="FBC6D5"/>
        </a:accent5>
        <a:accent6>
          <a:srgbClr val="E4A337"/>
        </a:accent6>
        <a:hlink>
          <a:srgbClr val="FA6D73"/>
        </a:hlink>
        <a:folHlink>
          <a:srgbClr val="D264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D4E1EE"/>
        </a:lt1>
        <a:dk2>
          <a:srgbClr val="2F84AF"/>
        </a:dk2>
        <a:lt2>
          <a:srgbClr val="808080"/>
        </a:lt2>
        <a:accent1>
          <a:srgbClr val="9899C1"/>
        </a:accent1>
        <a:accent2>
          <a:srgbClr val="4BBAC3"/>
        </a:accent2>
        <a:accent3>
          <a:srgbClr val="E6EEF5"/>
        </a:accent3>
        <a:accent4>
          <a:srgbClr val="000000"/>
        </a:accent4>
        <a:accent5>
          <a:srgbClr val="CACADD"/>
        </a:accent5>
        <a:accent6>
          <a:srgbClr val="43A8B0"/>
        </a:accent6>
        <a:hlink>
          <a:srgbClr val="7AC5B9"/>
        </a:hlink>
        <a:folHlink>
          <a:srgbClr val="719F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576TGp_report_light</Template>
  <TotalTime>3734</TotalTime>
  <Words>494</Words>
  <Application>Microsoft Office PowerPoint</Application>
  <PresentationFormat>Экран (4:3)</PresentationFormat>
  <Paragraphs>170</Paragraphs>
  <Slides>10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576TGp_report_light</vt:lpstr>
      <vt:lpstr>ВИКОРИСТАННЯ ВІРТУАЛЬНОГО  НАВЧАЛЬНОГО СЕРЕДОВИЩА eFront  ДЛЯ НЕПЕРЕРВНОЇ ФАРМАЦЕВТИЧНОЇ ОСВІТИ</vt:lpstr>
      <vt:lpstr>Open Source</vt:lpstr>
      <vt:lpstr>Порівняльний аналіз Open Source ВНС</vt:lpstr>
      <vt:lpstr>Сторінка адміністратора eFront</vt:lpstr>
      <vt:lpstr>Матеріал заняття на сторінці викладача</vt:lpstr>
      <vt:lpstr>Перегляд викладачем звіту про  успішність користувача</vt:lpstr>
      <vt:lpstr>Приклад завдання з економічного аналізу (1)</vt:lpstr>
      <vt:lpstr>Приклад завдання з економічного аналізу (2)</vt:lpstr>
      <vt:lpstr>Висновки па перспективи  подальших розвідок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PowerTemplate</dc:title>
  <dc:creator>Artem</dc:creator>
  <cp:lastModifiedBy>Artem</cp:lastModifiedBy>
  <cp:revision>61</cp:revision>
  <dcterms:created xsi:type="dcterms:W3CDTF">2010-11-19T08:08:23Z</dcterms:created>
  <dcterms:modified xsi:type="dcterms:W3CDTF">2010-11-23T21:16:16Z</dcterms:modified>
</cp:coreProperties>
</file>