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70" r:id="rId5"/>
    <p:sldId id="271" r:id="rId6"/>
    <p:sldId id="265" r:id="rId7"/>
    <p:sldId id="272" r:id="rId8"/>
    <p:sldId id="259" r:id="rId9"/>
    <p:sldId id="261" r:id="rId10"/>
    <p:sldId id="262" r:id="rId11"/>
    <p:sldId id="277" r:id="rId12"/>
    <p:sldId id="275" r:id="rId13"/>
    <p:sldId id="263" r:id="rId14"/>
    <p:sldId id="273" r:id="rId15"/>
    <p:sldId id="291" r:id="rId16"/>
    <p:sldId id="293" r:id="rId17"/>
    <p:sldId id="266" r:id="rId18"/>
    <p:sldId id="267" r:id="rId19"/>
    <p:sldId id="279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2" r:id="rId30"/>
    <p:sldId id="268" r:id="rId31"/>
    <p:sldId id="269" r:id="rId32"/>
    <p:sldId id="290" r:id="rId33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D16E8C-C8FA-407F-9B8D-A9E76487927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8F93AAA-EF40-4E9D-B969-B786E28E8409}">
      <dgm:prSet phldrT="[Tekst]" custT="1"/>
      <dgm:spPr/>
      <dgm:t>
        <a:bodyPr/>
        <a:lstStyle/>
        <a:p>
          <a:r>
            <a:rPr lang="pl-PL" sz="2800" dirty="0" smtClean="0"/>
            <a:t>521 instytucji szkolnictwa wyższego**</a:t>
          </a:r>
          <a:endParaRPr lang="pl-PL" sz="2800" dirty="0"/>
        </a:p>
      </dgm:t>
    </dgm:pt>
    <dgm:pt modelId="{6EA3FDCC-B44F-4E92-BA29-007CBCE4FD7C}" type="parTrans" cxnId="{E6C20610-3D70-486F-A7B9-982256A79C79}">
      <dgm:prSet/>
      <dgm:spPr/>
      <dgm:t>
        <a:bodyPr/>
        <a:lstStyle/>
        <a:p>
          <a:endParaRPr lang="pl-PL"/>
        </a:p>
      </dgm:t>
    </dgm:pt>
    <dgm:pt modelId="{F0CE8589-7E2A-402D-BF4A-9E14CC5E4274}" type="sibTrans" cxnId="{E6C20610-3D70-486F-A7B9-982256A79C79}">
      <dgm:prSet/>
      <dgm:spPr/>
      <dgm:t>
        <a:bodyPr/>
        <a:lstStyle/>
        <a:p>
          <a:endParaRPr lang="pl-PL"/>
        </a:p>
      </dgm:t>
    </dgm:pt>
    <dgm:pt modelId="{58D9E466-5960-423F-ACC9-1CFAD76631A3}">
      <dgm:prSet phldrT="[Tekst]" custT="1"/>
      <dgm:spPr/>
      <dgm:t>
        <a:bodyPr/>
        <a:lstStyle/>
        <a:p>
          <a:r>
            <a:rPr lang="pl-PL" sz="2000" dirty="0" smtClean="0"/>
            <a:t>401 działających</a:t>
          </a:r>
          <a:endParaRPr lang="pl-PL" sz="2000" dirty="0"/>
        </a:p>
      </dgm:t>
    </dgm:pt>
    <dgm:pt modelId="{CCC28C87-E4DB-4C6C-933B-D303C46081D3}" type="parTrans" cxnId="{DC4CE9A7-EB52-41E1-8E92-6E52F4D2A882}">
      <dgm:prSet/>
      <dgm:spPr/>
      <dgm:t>
        <a:bodyPr/>
        <a:lstStyle/>
        <a:p>
          <a:endParaRPr lang="pl-PL"/>
        </a:p>
      </dgm:t>
    </dgm:pt>
    <dgm:pt modelId="{40988748-AEEF-497C-9C17-B5051814648C}" type="sibTrans" cxnId="{DC4CE9A7-EB52-41E1-8E92-6E52F4D2A882}">
      <dgm:prSet/>
      <dgm:spPr/>
      <dgm:t>
        <a:bodyPr/>
        <a:lstStyle/>
        <a:p>
          <a:endParaRPr lang="pl-PL"/>
        </a:p>
      </dgm:t>
    </dgm:pt>
    <dgm:pt modelId="{23766176-C29B-4662-B32C-844F2628F65D}">
      <dgm:prSet phldrT="[Tekst]"/>
      <dgm:spPr/>
      <dgm:t>
        <a:bodyPr/>
        <a:lstStyle/>
        <a:p>
          <a:r>
            <a:rPr lang="pl-PL" dirty="0" smtClean="0"/>
            <a:t>9 przekształconych</a:t>
          </a:r>
          <a:endParaRPr lang="pl-PL" dirty="0"/>
        </a:p>
      </dgm:t>
    </dgm:pt>
    <dgm:pt modelId="{C854F98C-A054-4129-B1DB-774D61DAA844}" type="parTrans" cxnId="{E1F9369E-CB73-4983-87CB-97B8918A58BD}">
      <dgm:prSet/>
      <dgm:spPr/>
      <dgm:t>
        <a:bodyPr/>
        <a:lstStyle/>
        <a:p>
          <a:endParaRPr lang="pl-PL"/>
        </a:p>
      </dgm:t>
    </dgm:pt>
    <dgm:pt modelId="{A9BF0264-EEA3-4FA5-BA22-1AA9827ECBD5}" type="sibTrans" cxnId="{E1F9369E-CB73-4983-87CB-97B8918A58BD}">
      <dgm:prSet/>
      <dgm:spPr/>
      <dgm:t>
        <a:bodyPr/>
        <a:lstStyle/>
        <a:p>
          <a:endParaRPr lang="pl-PL"/>
        </a:p>
      </dgm:t>
    </dgm:pt>
    <dgm:pt modelId="{6D8E6494-68AF-4013-84E0-42C470487423}">
      <dgm:prSet phldrT="[Tekst]"/>
      <dgm:spPr/>
      <dgm:t>
        <a:bodyPr/>
        <a:lstStyle/>
        <a:p>
          <a:r>
            <a:rPr lang="pl-PL" dirty="0" smtClean="0"/>
            <a:t>46 w likwidacji</a:t>
          </a:r>
          <a:endParaRPr lang="pl-PL" dirty="0"/>
        </a:p>
      </dgm:t>
    </dgm:pt>
    <dgm:pt modelId="{8655D473-31D5-404D-A756-10FF24F25FF8}" type="parTrans" cxnId="{DEA8FBE9-8BBE-4CFC-BC8F-4E30CFB30C8E}">
      <dgm:prSet/>
      <dgm:spPr/>
      <dgm:t>
        <a:bodyPr/>
        <a:lstStyle/>
        <a:p>
          <a:endParaRPr lang="pl-PL"/>
        </a:p>
      </dgm:t>
    </dgm:pt>
    <dgm:pt modelId="{CE43908D-0960-4347-B419-6762AE366AC2}" type="sibTrans" cxnId="{DEA8FBE9-8BBE-4CFC-BC8F-4E30CFB30C8E}">
      <dgm:prSet/>
      <dgm:spPr/>
      <dgm:t>
        <a:bodyPr/>
        <a:lstStyle/>
        <a:p>
          <a:endParaRPr lang="pl-PL"/>
        </a:p>
      </dgm:t>
    </dgm:pt>
    <dgm:pt modelId="{C408B9AC-61C7-4122-8545-81F0ED9CFB32}">
      <dgm:prSet/>
      <dgm:spPr/>
      <dgm:t>
        <a:bodyPr/>
        <a:lstStyle/>
        <a:p>
          <a:r>
            <a:rPr lang="pl-PL" smtClean="0"/>
            <a:t>65 zlikwidowanych</a:t>
          </a:r>
          <a:endParaRPr lang="pl-PL"/>
        </a:p>
      </dgm:t>
    </dgm:pt>
    <dgm:pt modelId="{1613218A-9C33-415A-B600-03DEF93610C7}" type="parTrans" cxnId="{3AE650CD-8E5C-439B-BB7B-F22577F674BD}">
      <dgm:prSet/>
      <dgm:spPr/>
      <dgm:t>
        <a:bodyPr/>
        <a:lstStyle/>
        <a:p>
          <a:endParaRPr lang="pl-PL"/>
        </a:p>
      </dgm:t>
    </dgm:pt>
    <dgm:pt modelId="{35981443-036D-498E-B2A7-24E559CD6919}" type="sibTrans" cxnId="{3AE650CD-8E5C-439B-BB7B-F22577F674BD}">
      <dgm:prSet/>
      <dgm:spPr/>
      <dgm:t>
        <a:bodyPr/>
        <a:lstStyle/>
        <a:p>
          <a:endParaRPr lang="pl-PL"/>
        </a:p>
      </dgm:t>
    </dgm:pt>
    <dgm:pt modelId="{DA995137-B4FC-4F3D-9EB0-A26B3231B16B}" type="pres">
      <dgm:prSet presAssocID="{A0D16E8C-C8FA-407F-9B8D-A9E7648792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60B75F0B-5168-4D34-9F08-18E2FC9E19B6}" type="pres">
      <dgm:prSet presAssocID="{28F93AAA-EF40-4E9D-B969-B786E28E8409}" presName="hierRoot1" presStyleCnt="0">
        <dgm:presLayoutVars>
          <dgm:hierBranch val="init"/>
        </dgm:presLayoutVars>
      </dgm:prSet>
      <dgm:spPr/>
    </dgm:pt>
    <dgm:pt modelId="{F8D8E87E-34C2-4C6E-8053-3A75F57ADB18}" type="pres">
      <dgm:prSet presAssocID="{28F93AAA-EF40-4E9D-B969-B786E28E8409}" presName="rootComposite1" presStyleCnt="0"/>
      <dgm:spPr/>
    </dgm:pt>
    <dgm:pt modelId="{D8BA4655-7B2B-4E51-A8A2-9D1CABCF74C8}" type="pres">
      <dgm:prSet presAssocID="{28F93AAA-EF40-4E9D-B969-B786E28E8409}" presName="rootText1" presStyleLbl="node0" presStyleIdx="0" presStyleCnt="1" custScaleX="266664" custScaleY="14817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DE2561FE-3E91-4C6C-BED4-EB8D81B9C55D}" type="pres">
      <dgm:prSet presAssocID="{28F93AAA-EF40-4E9D-B969-B786E28E8409}" presName="rootConnector1" presStyleLbl="node1" presStyleIdx="0" presStyleCnt="0"/>
      <dgm:spPr/>
      <dgm:t>
        <a:bodyPr/>
        <a:lstStyle/>
        <a:p>
          <a:endParaRPr lang="pl-PL"/>
        </a:p>
      </dgm:t>
    </dgm:pt>
    <dgm:pt modelId="{7F18A50C-8756-4E36-A767-6A9111954D27}" type="pres">
      <dgm:prSet presAssocID="{28F93AAA-EF40-4E9D-B969-B786E28E8409}" presName="hierChild2" presStyleCnt="0"/>
      <dgm:spPr/>
    </dgm:pt>
    <dgm:pt modelId="{973C9D89-32CA-4FA2-98F3-E02795DF57B5}" type="pres">
      <dgm:prSet presAssocID="{CCC28C87-E4DB-4C6C-933B-D303C46081D3}" presName="Name37" presStyleLbl="parChTrans1D2" presStyleIdx="0" presStyleCnt="4"/>
      <dgm:spPr/>
      <dgm:t>
        <a:bodyPr/>
        <a:lstStyle/>
        <a:p>
          <a:endParaRPr lang="pl-PL"/>
        </a:p>
      </dgm:t>
    </dgm:pt>
    <dgm:pt modelId="{C0C97A79-A2E3-4E1C-8E5B-24F8350184EA}" type="pres">
      <dgm:prSet presAssocID="{58D9E466-5960-423F-ACC9-1CFAD76631A3}" presName="hierRoot2" presStyleCnt="0">
        <dgm:presLayoutVars>
          <dgm:hierBranch val="init"/>
        </dgm:presLayoutVars>
      </dgm:prSet>
      <dgm:spPr/>
    </dgm:pt>
    <dgm:pt modelId="{B971FE17-F97A-42C7-95B4-E325EAE324FA}" type="pres">
      <dgm:prSet presAssocID="{58D9E466-5960-423F-ACC9-1CFAD76631A3}" presName="rootComposite" presStyleCnt="0"/>
      <dgm:spPr/>
    </dgm:pt>
    <dgm:pt modelId="{54500070-C7B0-45B8-BC50-33920424229D}" type="pres">
      <dgm:prSet presAssocID="{58D9E466-5960-423F-ACC9-1CFAD76631A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6F78BD2-0A67-455B-A73A-FF28B304A742}" type="pres">
      <dgm:prSet presAssocID="{58D9E466-5960-423F-ACC9-1CFAD76631A3}" presName="rootConnector" presStyleLbl="node2" presStyleIdx="0" presStyleCnt="4"/>
      <dgm:spPr/>
      <dgm:t>
        <a:bodyPr/>
        <a:lstStyle/>
        <a:p>
          <a:endParaRPr lang="pl-PL"/>
        </a:p>
      </dgm:t>
    </dgm:pt>
    <dgm:pt modelId="{CF69EFA2-4AE3-497C-B819-CBFDF2FDD9AB}" type="pres">
      <dgm:prSet presAssocID="{58D9E466-5960-423F-ACC9-1CFAD76631A3}" presName="hierChild4" presStyleCnt="0"/>
      <dgm:spPr/>
    </dgm:pt>
    <dgm:pt modelId="{9749FB13-14F3-4C7A-BF90-FD97EFE5A5AF}" type="pres">
      <dgm:prSet presAssocID="{58D9E466-5960-423F-ACC9-1CFAD76631A3}" presName="hierChild5" presStyleCnt="0"/>
      <dgm:spPr/>
    </dgm:pt>
    <dgm:pt modelId="{12EAEC3F-2404-4305-A09D-7B8466E2F692}" type="pres">
      <dgm:prSet presAssocID="{C854F98C-A054-4129-B1DB-774D61DAA844}" presName="Name37" presStyleLbl="parChTrans1D2" presStyleIdx="1" presStyleCnt="4"/>
      <dgm:spPr/>
      <dgm:t>
        <a:bodyPr/>
        <a:lstStyle/>
        <a:p>
          <a:endParaRPr lang="pl-PL"/>
        </a:p>
      </dgm:t>
    </dgm:pt>
    <dgm:pt modelId="{DB8DEBD5-644B-4759-9054-0951F808EE59}" type="pres">
      <dgm:prSet presAssocID="{23766176-C29B-4662-B32C-844F2628F65D}" presName="hierRoot2" presStyleCnt="0">
        <dgm:presLayoutVars>
          <dgm:hierBranch val="init"/>
        </dgm:presLayoutVars>
      </dgm:prSet>
      <dgm:spPr/>
    </dgm:pt>
    <dgm:pt modelId="{70B2A2EF-4509-48C1-B999-83543BD270B4}" type="pres">
      <dgm:prSet presAssocID="{23766176-C29B-4662-B32C-844F2628F65D}" presName="rootComposite" presStyleCnt="0"/>
      <dgm:spPr/>
    </dgm:pt>
    <dgm:pt modelId="{85C31AF5-1654-43E6-AF82-B967671F72BC}" type="pres">
      <dgm:prSet presAssocID="{23766176-C29B-4662-B32C-844F2628F65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8EB4488-317D-4EEE-9ACD-A483F18BF1B1}" type="pres">
      <dgm:prSet presAssocID="{23766176-C29B-4662-B32C-844F2628F65D}" presName="rootConnector" presStyleLbl="node2" presStyleIdx="1" presStyleCnt="4"/>
      <dgm:spPr/>
      <dgm:t>
        <a:bodyPr/>
        <a:lstStyle/>
        <a:p>
          <a:endParaRPr lang="pl-PL"/>
        </a:p>
      </dgm:t>
    </dgm:pt>
    <dgm:pt modelId="{692E35A1-5205-4A74-B594-6A8075BFD095}" type="pres">
      <dgm:prSet presAssocID="{23766176-C29B-4662-B32C-844F2628F65D}" presName="hierChild4" presStyleCnt="0"/>
      <dgm:spPr/>
    </dgm:pt>
    <dgm:pt modelId="{5644D8E3-A950-432D-9317-09C18B54958B}" type="pres">
      <dgm:prSet presAssocID="{23766176-C29B-4662-B32C-844F2628F65D}" presName="hierChild5" presStyleCnt="0"/>
      <dgm:spPr/>
    </dgm:pt>
    <dgm:pt modelId="{FA1371C8-3F39-40D9-B587-E6D39FEBAFB5}" type="pres">
      <dgm:prSet presAssocID="{8655D473-31D5-404D-A756-10FF24F25FF8}" presName="Name37" presStyleLbl="parChTrans1D2" presStyleIdx="2" presStyleCnt="4"/>
      <dgm:spPr/>
      <dgm:t>
        <a:bodyPr/>
        <a:lstStyle/>
        <a:p>
          <a:endParaRPr lang="pl-PL"/>
        </a:p>
      </dgm:t>
    </dgm:pt>
    <dgm:pt modelId="{E7FC3C74-FB96-4A43-ABA5-A01E867053C4}" type="pres">
      <dgm:prSet presAssocID="{6D8E6494-68AF-4013-84E0-42C470487423}" presName="hierRoot2" presStyleCnt="0">
        <dgm:presLayoutVars>
          <dgm:hierBranch val="init"/>
        </dgm:presLayoutVars>
      </dgm:prSet>
      <dgm:spPr/>
    </dgm:pt>
    <dgm:pt modelId="{3BD957B6-7281-41CC-AB04-CC75ADF38FD1}" type="pres">
      <dgm:prSet presAssocID="{6D8E6494-68AF-4013-84E0-42C470487423}" presName="rootComposite" presStyleCnt="0"/>
      <dgm:spPr/>
    </dgm:pt>
    <dgm:pt modelId="{E2B9C02C-0F34-4091-89C5-1E9E805388D3}" type="pres">
      <dgm:prSet presAssocID="{6D8E6494-68AF-4013-84E0-42C47048742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226B19A-E8A4-47E9-8010-5CC7693DBB8E}" type="pres">
      <dgm:prSet presAssocID="{6D8E6494-68AF-4013-84E0-42C470487423}" presName="rootConnector" presStyleLbl="node2" presStyleIdx="2" presStyleCnt="4"/>
      <dgm:spPr/>
      <dgm:t>
        <a:bodyPr/>
        <a:lstStyle/>
        <a:p>
          <a:endParaRPr lang="pl-PL"/>
        </a:p>
      </dgm:t>
    </dgm:pt>
    <dgm:pt modelId="{7A12C388-3B03-469E-9A55-6FDB17D7468C}" type="pres">
      <dgm:prSet presAssocID="{6D8E6494-68AF-4013-84E0-42C470487423}" presName="hierChild4" presStyleCnt="0"/>
      <dgm:spPr/>
    </dgm:pt>
    <dgm:pt modelId="{C399326C-90CF-4E54-BF0B-4F643265AD43}" type="pres">
      <dgm:prSet presAssocID="{6D8E6494-68AF-4013-84E0-42C470487423}" presName="hierChild5" presStyleCnt="0"/>
      <dgm:spPr/>
    </dgm:pt>
    <dgm:pt modelId="{A075552F-AC70-44E3-8135-7B38D84B9346}" type="pres">
      <dgm:prSet presAssocID="{1613218A-9C33-415A-B600-03DEF93610C7}" presName="Name37" presStyleLbl="parChTrans1D2" presStyleIdx="3" presStyleCnt="4"/>
      <dgm:spPr/>
      <dgm:t>
        <a:bodyPr/>
        <a:lstStyle/>
        <a:p>
          <a:endParaRPr lang="pl-PL"/>
        </a:p>
      </dgm:t>
    </dgm:pt>
    <dgm:pt modelId="{A527E828-B585-4FEE-BECB-2710A7FDBA60}" type="pres">
      <dgm:prSet presAssocID="{C408B9AC-61C7-4122-8545-81F0ED9CFB32}" presName="hierRoot2" presStyleCnt="0">
        <dgm:presLayoutVars>
          <dgm:hierBranch val="init"/>
        </dgm:presLayoutVars>
      </dgm:prSet>
      <dgm:spPr/>
    </dgm:pt>
    <dgm:pt modelId="{6F00D7B1-AE94-4E6A-A044-FCCB6BFD4696}" type="pres">
      <dgm:prSet presAssocID="{C408B9AC-61C7-4122-8545-81F0ED9CFB32}" presName="rootComposite" presStyleCnt="0"/>
      <dgm:spPr/>
    </dgm:pt>
    <dgm:pt modelId="{854DCB37-B6E2-4F62-8F61-294A8FF5555B}" type="pres">
      <dgm:prSet presAssocID="{C408B9AC-61C7-4122-8545-81F0ED9CFB32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97E04BD-E7EF-47D5-81AA-A080F39F3E4A}" type="pres">
      <dgm:prSet presAssocID="{C408B9AC-61C7-4122-8545-81F0ED9CFB32}" presName="rootConnector" presStyleLbl="node2" presStyleIdx="3" presStyleCnt="4"/>
      <dgm:spPr/>
      <dgm:t>
        <a:bodyPr/>
        <a:lstStyle/>
        <a:p>
          <a:endParaRPr lang="pl-PL"/>
        </a:p>
      </dgm:t>
    </dgm:pt>
    <dgm:pt modelId="{78A65691-E900-4C87-A791-19630E948F5F}" type="pres">
      <dgm:prSet presAssocID="{C408B9AC-61C7-4122-8545-81F0ED9CFB32}" presName="hierChild4" presStyleCnt="0"/>
      <dgm:spPr/>
    </dgm:pt>
    <dgm:pt modelId="{33C71B42-2E00-49DD-B4E1-C11843D98581}" type="pres">
      <dgm:prSet presAssocID="{C408B9AC-61C7-4122-8545-81F0ED9CFB32}" presName="hierChild5" presStyleCnt="0"/>
      <dgm:spPr/>
    </dgm:pt>
    <dgm:pt modelId="{C7408B90-E134-489B-9A8A-7666C50828E3}" type="pres">
      <dgm:prSet presAssocID="{28F93AAA-EF40-4E9D-B969-B786E28E8409}" presName="hierChild3" presStyleCnt="0"/>
      <dgm:spPr/>
    </dgm:pt>
  </dgm:ptLst>
  <dgm:cxnLst>
    <dgm:cxn modelId="{41FB75CD-2354-4B20-9268-06306E5A57B0}" type="presOf" srcId="{1613218A-9C33-415A-B600-03DEF93610C7}" destId="{A075552F-AC70-44E3-8135-7B38D84B9346}" srcOrd="0" destOrd="0" presId="urn:microsoft.com/office/officeart/2005/8/layout/orgChart1"/>
    <dgm:cxn modelId="{C36388DF-113B-4E53-A23C-B5350282FF3F}" type="presOf" srcId="{8655D473-31D5-404D-A756-10FF24F25FF8}" destId="{FA1371C8-3F39-40D9-B587-E6D39FEBAFB5}" srcOrd="0" destOrd="0" presId="urn:microsoft.com/office/officeart/2005/8/layout/orgChart1"/>
    <dgm:cxn modelId="{E6C20610-3D70-486F-A7B9-982256A79C79}" srcId="{A0D16E8C-C8FA-407F-9B8D-A9E764879276}" destId="{28F93AAA-EF40-4E9D-B969-B786E28E8409}" srcOrd="0" destOrd="0" parTransId="{6EA3FDCC-B44F-4E92-BA29-007CBCE4FD7C}" sibTransId="{F0CE8589-7E2A-402D-BF4A-9E14CC5E4274}"/>
    <dgm:cxn modelId="{73ED9196-E42A-44E8-8B91-55BDAC46573B}" type="presOf" srcId="{C854F98C-A054-4129-B1DB-774D61DAA844}" destId="{12EAEC3F-2404-4305-A09D-7B8466E2F692}" srcOrd="0" destOrd="0" presId="urn:microsoft.com/office/officeart/2005/8/layout/orgChart1"/>
    <dgm:cxn modelId="{DC4CE9A7-EB52-41E1-8E92-6E52F4D2A882}" srcId="{28F93AAA-EF40-4E9D-B969-B786E28E8409}" destId="{58D9E466-5960-423F-ACC9-1CFAD76631A3}" srcOrd="0" destOrd="0" parTransId="{CCC28C87-E4DB-4C6C-933B-D303C46081D3}" sibTransId="{40988748-AEEF-497C-9C17-B5051814648C}"/>
    <dgm:cxn modelId="{3AE650CD-8E5C-439B-BB7B-F22577F674BD}" srcId="{28F93AAA-EF40-4E9D-B969-B786E28E8409}" destId="{C408B9AC-61C7-4122-8545-81F0ED9CFB32}" srcOrd="3" destOrd="0" parTransId="{1613218A-9C33-415A-B600-03DEF93610C7}" sibTransId="{35981443-036D-498E-B2A7-24E559CD6919}"/>
    <dgm:cxn modelId="{A4CACD66-8A8B-4486-A053-3C7DB391BBBF}" type="presOf" srcId="{A0D16E8C-C8FA-407F-9B8D-A9E764879276}" destId="{DA995137-B4FC-4F3D-9EB0-A26B3231B16B}" srcOrd="0" destOrd="0" presId="urn:microsoft.com/office/officeart/2005/8/layout/orgChart1"/>
    <dgm:cxn modelId="{807FA026-9DFB-453F-98B2-9D1C78053816}" type="presOf" srcId="{6D8E6494-68AF-4013-84E0-42C470487423}" destId="{E2B9C02C-0F34-4091-89C5-1E9E805388D3}" srcOrd="0" destOrd="0" presId="urn:microsoft.com/office/officeart/2005/8/layout/orgChart1"/>
    <dgm:cxn modelId="{177C5FFF-DA3A-4405-BEE2-2684EEDD18E2}" type="presOf" srcId="{C408B9AC-61C7-4122-8545-81F0ED9CFB32}" destId="{854DCB37-B6E2-4F62-8F61-294A8FF5555B}" srcOrd="0" destOrd="0" presId="urn:microsoft.com/office/officeart/2005/8/layout/orgChart1"/>
    <dgm:cxn modelId="{E6A65836-76CA-48B5-85E1-B300F61297D6}" type="presOf" srcId="{23766176-C29B-4662-B32C-844F2628F65D}" destId="{28EB4488-317D-4EEE-9ACD-A483F18BF1B1}" srcOrd="1" destOrd="0" presId="urn:microsoft.com/office/officeart/2005/8/layout/orgChart1"/>
    <dgm:cxn modelId="{DEA8FBE9-8BBE-4CFC-BC8F-4E30CFB30C8E}" srcId="{28F93AAA-EF40-4E9D-B969-B786E28E8409}" destId="{6D8E6494-68AF-4013-84E0-42C470487423}" srcOrd="2" destOrd="0" parTransId="{8655D473-31D5-404D-A756-10FF24F25FF8}" sibTransId="{CE43908D-0960-4347-B419-6762AE366AC2}"/>
    <dgm:cxn modelId="{90095897-9E27-498F-B971-B5B340423B7F}" type="presOf" srcId="{CCC28C87-E4DB-4C6C-933B-D303C46081D3}" destId="{973C9D89-32CA-4FA2-98F3-E02795DF57B5}" srcOrd="0" destOrd="0" presId="urn:microsoft.com/office/officeart/2005/8/layout/orgChart1"/>
    <dgm:cxn modelId="{E8921041-23EC-4676-B1E1-7B6D95746780}" type="presOf" srcId="{28F93AAA-EF40-4E9D-B969-B786E28E8409}" destId="{DE2561FE-3E91-4C6C-BED4-EB8D81B9C55D}" srcOrd="1" destOrd="0" presId="urn:microsoft.com/office/officeart/2005/8/layout/orgChart1"/>
    <dgm:cxn modelId="{3F231B75-26B9-492D-83B0-1A0399B14830}" type="presOf" srcId="{58D9E466-5960-423F-ACC9-1CFAD76631A3}" destId="{76F78BD2-0A67-455B-A73A-FF28B304A742}" srcOrd="1" destOrd="0" presId="urn:microsoft.com/office/officeart/2005/8/layout/orgChart1"/>
    <dgm:cxn modelId="{3AD32724-C5F1-4019-B772-8D01BECDF16F}" type="presOf" srcId="{C408B9AC-61C7-4122-8545-81F0ED9CFB32}" destId="{C97E04BD-E7EF-47D5-81AA-A080F39F3E4A}" srcOrd="1" destOrd="0" presId="urn:microsoft.com/office/officeart/2005/8/layout/orgChart1"/>
    <dgm:cxn modelId="{81761394-896D-4090-A160-CBCF14A77222}" type="presOf" srcId="{58D9E466-5960-423F-ACC9-1CFAD76631A3}" destId="{54500070-C7B0-45B8-BC50-33920424229D}" srcOrd="0" destOrd="0" presId="urn:microsoft.com/office/officeart/2005/8/layout/orgChart1"/>
    <dgm:cxn modelId="{85DAEA51-1C2F-4324-AD19-2B93C3438715}" type="presOf" srcId="{6D8E6494-68AF-4013-84E0-42C470487423}" destId="{0226B19A-E8A4-47E9-8010-5CC7693DBB8E}" srcOrd="1" destOrd="0" presId="urn:microsoft.com/office/officeart/2005/8/layout/orgChart1"/>
    <dgm:cxn modelId="{88D5ACBA-8D8E-4ADE-B11B-D7C92C91916D}" type="presOf" srcId="{23766176-C29B-4662-B32C-844F2628F65D}" destId="{85C31AF5-1654-43E6-AF82-B967671F72BC}" srcOrd="0" destOrd="0" presId="urn:microsoft.com/office/officeart/2005/8/layout/orgChart1"/>
    <dgm:cxn modelId="{E1F9369E-CB73-4983-87CB-97B8918A58BD}" srcId="{28F93AAA-EF40-4E9D-B969-B786E28E8409}" destId="{23766176-C29B-4662-B32C-844F2628F65D}" srcOrd="1" destOrd="0" parTransId="{C854F98C-A054-4129-B1DB-774D61DAA844}" sibTransId="{A9BF0264-EEA3-4FA5-BA22-1AA9827ECBD5}"/>
    <dgm:cxn modelId="{03CFDC35-5F26-428A-A39B-DAB93BBA2997}" type="presOf" srcId="{28F93AAA-EF40-4E9D-B969-B786E28E8409}" destId="{D8BA4655-7B2B-4E51-A8A2-9D1CABCF74C8}" srcOrd="0" destOrd="0" presId="urn:microsoft.com/office/officeart/2005/8/layout/orgChart1"/>
    <dgm:cxn modelId="{A7A8A1F8-874C-4E8B-B413-0834AC14B24B}" type="presParOf" srcId="{DA995137-B4FC-4F3D-9EB0-A26B3231B16B}" destId="{60B75F0B-5168-4D34-9F08-18E2FC9E19B6}" srcOrd="0" destOrd="0" presId="urn:microsoft.com/office/officeart/2005/8/layout/orgChart1"/>
    <dgm:cxn modelId="{8ACB1559-59B3-40A4-8AA8-C058CC70ACCA}" type="presParOf" srcId="{60B75F0B-5168-4D34-9F08-18E2FC9E19B6}" destId="{F8D8E87E-34C2-4C6E-8053-3A75F57ADB18}" srcOrd="0" destOrd="0" presId="urn:microsoft.com/office/officeart/2005/8/layout/orgChart1"/>
    <dgm:cxn modelId="{44CCE183-9C23-4B7B-B510-47684EB7089B}" type="presParOf" srcId="{F8D8E87E-34C2-4C6E-8053-3A75F57ADB18}" destId="{D8BA4655-7B2B-4E51-A8A2-9D1CABCF74C8}" srcOrd="0" destOrd="0" presId="urn:microsoft.com/office/officeart/2005/8/layout/orgChart1"/>
    <dgm:cxn modelId="{75BAC8FE-502C-492F-862F-1AF5F0D1F387}" type="presParOf" srcId="{F8D8E87E-34C2-4C6E-8053-3A75F57ADB18}" destId="{DE2561FE-3E91-4C6C-BED4-EB8D81B9C55D}" srcOrd="1" destOrd="0" presId="urn:microsoft.com/office/officeart/2005/8/layout/orgChart1"/>
    <dgm:cxn modelId="{E9CAF04B-36F7-4CCC-834D-54E096AB5467}" type="presParOf" srcId="{60B75F0B-5168-4D34-9F08-18E2FC9E19B6}" destId="{7F18A50C-8756-4E36-A767-6A9111954D27}" srcOrd="1" destOrd="0" presId="urn:microsoft.com/office/officeart/2005/8/layout/orgChart1"/>
    <dgm:cxn modelId="{EA89B5BD-98AC-4772-B180-A5F08D77B537}" type="presParOf" srcId="{7F18A50C-8756-4E36-A767-6A9111954D27}" destId="{973C9D89-32CA-4FA2-98F3-E02795DF57B5}" srcOrd="0" destOrd="0" presId="urn:microsoft.com/office/officeart/2005/8/layout/orgChart1"/>
    <dgm:cxn modelId="{8791C5CE-08E8-48B2-A421-9263D914AD66}" type="presParOf" srcId="{7F18A50C-8756-4E36-A767-6A9111954D27}" destId="{C0C97A79-A2E3-4E1C-8E5B-24F8350184EA}" srcOrd="1" destOrd="0" presId="urn:microsoft.com/office/officeart/2005/8/layout/orgChart1"/>
    <dgm:cxn modelId="{7ABA04D7-A359-4EE2-8BA1-3D6D8E4B727F}" type="presParOf" srcId="{C0C97A79-A2E3-4E1C-8E5B-24F8350184EA}" destId="{B971FE17-F97A-42C7-95B4-E325EAE324FA}" srcOrd="0" destOrd="0" presId="urn:microsoft.com/office/officeart/2005/8/layout/orgChart1"/>
    <dgm:cxn modelId="{2E816079-06C7-4100-A167-8C23BF9EFD50}" type="presParOf" srcId="{B971FE17-F97A-42C7-95B4-E325EAE324FA}" destId="{54500070-C7B0-45B8-BC50-33920424229D}" srcOrd="0" destOrd="0" presId="urn:microsoft.com/office/officeart/2005/8/layout/orgChart1"/>
    <dgm:cxn modelId="{BF283830-1283-4A6C-BE7A-EAB368CBF7C6}" type="presParOf" srcId="{B971FE17-F97A-42C7-95B4-E325EAE324FA}" destId="{76F78BD2-0A67-455B-A73A-FF28B304A742}" srcOrd="1" destOrd="0" presId="urn:microsoft.com/office/officeart/2005/8/layout/orgChart1"/>
    <dgm:cxn modelId="{6E4A2113-B68D-4715-8A99-C525FAA5CB0F}" type="presParOf" srcId="{C0C97A79-A2E3-4E1C-8E5B-24F8350184EA}" destId="{CF69EFA2-4AE3-497C-B819-CBFDF2FDD9AB}" srcOrd="1" destOrd="0" presId="urn:microsoft.com/office/officeart/2005/8/layout/orgChart1"/>
    <dgm:cxn modelId="{9971B9CD-033C-4D96-9F52-ABBC9FAA1DD2}" type="presParOf" srcId="{C0C97A79-A2E3-4E1C-8E5B-24F8350184EA}" destId="{9749FB13-14F3-4C7A-BF90-FD97EFE5A5AF}" srcOrd="2" destOrd="0" presId="urn:microsoft.com/office/officeart/2005/8/layout/orgChart1"/>
    <dgm:cxn modelId="{8A050238-319C-4126-B54A-78995DF20119}" type="presParOf" srcId="{7F18A50C-8756-4E36-A767-6A9111954D27}" destId="{12EAEC3F-2404-4305-A09D-7B8466E2F692}" srcOrd="2" destOrd="0" presId="urn:microsoft.com/office/officeart/2005/8/layout/orgChart1"/>
    <dgm:cxn modelId="{1BA5292A-D4EC-4BBF-A876-12EE49A6F812}" type="presParOf" srcId="{7F18A50C-8756-4E36-A767-6A9111954D27}" destId="{DB8DEBD5-644B-4759-9054-0951F808EE59}" srcOrd="3" destOrd="0" presId="urn:microsoft.com/office/officeart/2005/8/layout/orgChart1"/>
    <dgm:cxn modelId="{5C48D69C-AB08-4FE6-A84F-345A04AF945F}" type="presParOf" srcId="{DB8DEBD5-644B-4759-9054-0951F808EE59}" destId="{70B2A2EF-4509-48C1-B999-83543BD270B4}" srcOrd="0" destOrd="0" presId="urn:microsoft.com/office/officeart/2005/8/layout/orgChart1"/>
    <dgm:cxn modelId="{4E822DFA-946F-48CE-BF2F-0811D3257E7E}" type="presParOf" srcId="{70B2A2EF-4509-48C1-B999-83543BD270B4}" destId="{85C31AF5-1654-43E6-AF82-B967671F72BC}" srcOrd="0" destOrd="0" presId="urn:microsoft.com/office/officeart/2005/8/layout/orgChart1"/>
    <dgm:cxn modelId="{A65EBDF1-5073-458B-B035-6FE3701730D2}" type="presParOf" srcId="{70B2A2EF-4509-48C1-B999-83543BD270B4}" destId="{28EB4488-317D-4EEE-9ACD-A483F18BF1B1}" srcOrd="1" destOrd="0" presId="urn:microsoft.com/office/officeart/2005/8/layout/orgChart1"/>
    <dgm:cxn modelId="{22163E4C-DD0F-4EA2-BB30-890EA9FC2BBF}" type="presParOf" srcId="{DB8DEBD5-644B-4759-9054-0951F808EE59}" destId="{692E35A1-5205-4A74-B594-6A8075BFD095}" srcOrd="1" destOrd="0" presId="urn:microsoft.com/office/officeart/2005/8/layout/orgChart1"/>
    <dgm:cxn modelId="{13182D16-FC2B-4345-9371-994F9831B3EB}" type="presParOf" srcId="{DB8DEBD5-644B-4759-9054-0951F808EE59}" destId="{5644D8E3-A950-432D-9317-09C18B54958B}" srcOrd="2" destOrd="0" presId="urn:microsoft.com/office/officeart/2005/8/layout/orgChart1"/>
    <dgm:cxn modelId="{2B75C1BE-7520-4694-B545-CCE80DC02E03}" type="presParOf" srcId="{7F18A50C-8756-4E36-A767-6A9111954D27}" destId="{FA1371C8-3F39-40D9-B587-E6D39FEBAFB5}" srcOrd="4" destOrd="0" presId="urn:microsoft.com/office/officeart/2005/8/layout/orgChart1"/>
    <dgm:cxn modelId="{6BF4CC2E-8577-4B08-8590-391E5BE2CC6E}" type="presParOf" srcId="{7F18A50C-8756-4E36-A767-6A9111954D27}" destId="{E7FC3C74-FB96-4A43-ABA5-A01E867053C4}" srcOrd="5" destOrd="0" presId="urn:microsoft.com/office/officeart/2005/8/layout/orgChart1"/>
    <dgm:cxn modelId="{02D02CD4-A238-43B2-9540-D7BA655C66A7}" type="presParOf" srcId="{E7FC3C74-FB96-4A43-ABA5-A01E867053C4}" destId="{3BD957B6-7281-41CC-AB04-CC75ADF38FD1}" srcOrd="0" destOrd="0" presId="urn:microsoft.com/office/officeart/2005/8/layout/orgChart1"/>
    <dgm:cxn modelId="{E27D8EE4-F37C-4CB2-B6A9-FA2840A0F590}" type="presParOf" srcId="{3BD957B6-7281-41CC-AB04-CC75ADF38FD1}" destId="{E2B9C02C-0F34-4091-89C5-1E9E805388D3}" srcOrd="0" destOrd="0" presId="urn:microsoft.com/office/officeart/2005/8/layout/orgChart1"/>
    <dgm:cxn modelId="{DF27CC34-BEB5-45BB-83ED-BF49D64156AE}" type="presParOf" srcId="{3BD957B6-7281-41CC-AB04-CC75ADF38FD1}" destId="{0226B19A-E8A4-47E9-8010-5CC7693DBB8E}" srcOrd="1" destOrd="0" presId="urn:microsoft.com/office/officeart/2005/8/layout/orgChart1"/>
    <dgm:cxn modelId="{0B5643BD-061B-4357-AC60-ADFBA3FF109D}" type="presParOf" srcId="{E7FC3C74-FB96-4A43-ABA5-A01E867053C4}" destId="{7A12C388-3B03-469E-9A55-6FDB17D7468C}" srcOrd="1" destOrd="0" presId="urn:microsoft.com/office/officeart/2005/8/layout/orgChart1"/>
    <dgm:cxn modelId="{9294386F-8E62-4D85-9941-BB0BB14C8A6E}" type="presParOf" srcId="{E7FC3C74-FB96-4A43-ABA5-A01E867053C4}" destId="{C399326C-90CF-4E54-BF0B-4F643265AD43}" srcOrd="2" destOrd="0" presId="urn:microsoft.com/office/officeart/2005/8/layout/orgChart1"/>
    <dgm:cxn modelId="{86E13084-248C-428B-AEE8-EA5E638D5B89}" type="presParOf" srcId="{7F18A50C-8756-4E36-A767-6A9111954D27}" destId="{A075552F-AC70-44E3-8135-7B38D84B9346}" srcOrd="6" destOrd="0" presId="urn:microsoft.com/office/officeart/2005/8/layout/orgChart1"/>
    <dgm:cxn modelId="{D2989F73-3B3C-4C73-A669-9945DC4F4795}" type="presParOf" srcId="{7F18A50C-8756-4E36-A767-6A9111954D27}" destId="{A527E828-B585-4FEE-BECB-2710A7FDBA60}" srcOrd="7" destOrd="0" presId="urn:microsoft.com/office/officeart/2005/8/layout/orgChart1"/>
    <dgm:cxn modelId="{529EA2A9-5546-450C-9204-4979391E6B24}" type="presParOf" srcId="{A527E828-B585-4FEE-BECB-2710A7FDBA60}" destId="{6F00D7B1-AE94-4E6A-A044-FCCB6BFD4696}" srcOrd="0" destOrd="0" presId="urn:microsoft.com/office/officeart/2005/8/layout/orgChart1"/>
    <dgm:cxn modelId="{F80C3243-4895-45B4-B2D5-79CAB1D673F9}" type="presParOf" srcId="{6F00D7B1-AE94-4E6A-A044-FCCB6BFD4696}" destId="{854DCB37-B6E2-4F62-8F61-294A8FF5555B}" srcOrd="0" destOrd="0" presId="urn:microsoft.com/office/officeart/2005/8/layout/orgChart1"/>
    <dgm:cxn modelId="{F4A2D5C0-E640-48DB-8836-A7F1FE2570A6}" type="presParOf" srcId="{6F00D7B1-AE94-4E6A-A044-FCCB6BFD4696}" destId="{C97E04BD-E7EF-47D5-81AA-A080F39F3E4A}" srcOrd="1" destOrd="0" presId="urn:microsoft.com/office/officeart/2005/8/layout/orgChart1"/>
    <dgm:cxn modelId="{28404963-D267-46F5-98BC-B0772D38E3ED}" type="presParOf" srcId="{A527E828-B585-4FEE-BECB-2710A7FDBA60}" destId="{78A65691-E900-4C87-A791-19630E948F5F}" srcOrd="1" destOrd="0" presId="urn:microsoft.com/office/officeart/2005/8/layout/orgChart1"/>
    <dgm:cxn modelId="{3A3DD7E9-B963-4C04-9B82-7858EE6978E6}" type="presParOf" srcId="{A527E828-B585-4FEE-BECB-2710A7FDBA60}" destId="{33C71B42-2E00-49DD-B4E1-C11843D98581}" srcOrd="2" destOrd="0" presId="urn:microsoft.com/office/officeart/2005/8/layout/orgChart1"/>
    <dgm:cxn modelId="{E199F52A-B045-4F19-922E-4168199BC3E2}" type="presParOf" srcId="{60B75F0B-5168-4D34-9F08-18E2FC9E19B6}" destId="{C7408B90-E134-489B-9A8A-7666C50828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16E8C-C8FA-407F-9B8D-A9E76487927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8F93AAA-EF40-4E9D-B969-B786E28E8409}">
      <dgm:prSet phldrT="[Tekst]"/>
      <dgm:spPr/>
      <dgm:t>
        <a:bodyPr/>
        <a:lstStyle/>
        <a:p>
          <a:r>
            <a:rPr lang="pl-PL" dirty="0" smtClean="0"/>
            <a:t>402 uczelnie działające</a:t>
          </a:r>
          <a:endParaRPr lang="pl-PL" dirty="0"/>
        </a:p>
      </dgm:t>
    </dgm:pt>
    <dgm:pt modelId="{6EA3FDCC-B44F-4E92-BA29-007CBCE4FD7C}" type="parTrans" cxnId="{E6C20610-3D70-486F-A7B9-982256A79C79}">
      <dgm:prSet/>
      <dgm:spPr/>
      <dgm:t>
        <a:bodyPr/>
        <a:lstStyle/>
        <a:p>
          <a:endParaRPr lang="pl-PL"/>
        </a:p>
      </dgm:t>
    </dgm:pt>
    <dgm:pt modelId="{F0CE8589-7E2A-402D-BF4A-9E14CC5E4274}" type="sibTrans" cxnId="{E6C20610-3D70-486F-A7B9-982256A79C79}">
      <dgm:prSet/>
      <dgm:spPr/>
      <dgm:t>
        <a:bodyPr/>
        <a:lstStyle/>
        <a:p>
          <a:endParaRPr lang="pl-PL"/>
        </a:p>
      </dgm:t>
    </dgm:pt>
    <dgm:pt modelId="{58D9E466-5960-423F-ACC9-1CFAD76631A3}">
      <dgm:prSet phldrT="[Tekst]"/>
      <dgm:spPr/>
      <dgm:t>
        <a:bodyPr/>
        <a:lstStyle/>
        <a:p>
          <a:r>
            <a:rPr lang="pl-PL" dirty="0" smtClean="0"/>
            <a:t>publiczne – 133 (próba badawcza)</a:t>
          </a:r>
          <a:endParaRPr lang="pl-PL" dirty="0"/>
        </a:p>
      </dgm:t>
    </dgm:pt>
    <dgm:pt modelId="{CCC28C87-E4DB-4C6C-933B-D303C46081D3}" type="parTrans" cxnId="{DC4CE9A7-EB52-41E1-8E92-6E52F4D2A882}">
      <dgm:prSet/>
      <dgm:spPr/>
      <dgm:t>
        <a:bodyPr/>
        <a:lstStyle/>
        <a:p>
          <a:endParaRPr lang="pl-PL"/>
        </a:p>
      </dgm:t>
    </dgm:pt>
    <dgm:pt modelId="{40988748-AEEF-497C-9C17-B5051814648C}" type="sibTrans" cxnId="{DC4CE9A7-EB52-41E1-8E92-6E52F4D2A882}">
      <dgm:prSet/>
      <dgm:spPr/>
      <dgm:t>
        <a:bodyPr/>
        <a:lstStyle/>
        <a:p>
          <a:endParaRPr lang="pl-PL"/>
        </a:p>
      </dgm:t>
    </dgm:pt>
    <dgm:pt modelId="{23766176-C29B-4662-B32C-844F2628F65D}">
      <dgm:prSet phldrT="[Tekst]"/>
      <dgm:spPr/>
      <dgm:t>
        <a:bodyPr/>
        <a:lstStyle/>
        <a:p>
          <a:r>
            <a:rPr lang="pl-PL" dirty="0" smtClean="0"/>
            <a:t>niepubliczne </a:t>
          </a:r>
          <a:r>
            <a:rPr lang="pl-PL" dirty="0" smtClean="0"/>
            <a:t>– </a:t>
          </a:r>
          <a:r>
            <a:rPr lang="pl-PL" dirty="0" smtClean="0"/>
            <a:t>261</a:t>
          </a:r>
          <a:endParaRPr lang="pl-PL" dirty="0"/>
        </a:p>
      </dgm:t>
    </dgm:pt>
    <dgm:pt modelId="{C854F98C-A054-4129-B1DB-774D61DAA844}" type="parTrans" cxnId="{E1F9369E-CB73-4983-87CB-97B8918A58BD}">
      <dgm:prSet/>
      <dgm:spPr/>
      <dgm:t>
        <a:bodyPr/>
        <a:lstStyle/>
        <a:p>
          <a:endParaRPr lang="pl-PL"/>
        </a:p>
      </dgm:t>
    </dgm:pt>
    <dgm:pt modelId="{A9BF0264-EEA3-4FA5-BA22-1AA9827ECBD5}" type="sibTrans" cxnId="{E1F9369E-CB73-4983-87CB-97B8918A58BD}">
      <dgm:prSet/>
      <dgm:spPr/>
      <dgm:t>
        <a:bodyPr/>
        <a:lstStyle/>
        <a:p>
          <a:endParaRPr lang="pl-PL"/>
        </a:p>
      </dgm:t>
    </dgm:pt>
    <dgm:pt modelId="{6D8E6494-68AF-4013-84E0-42C470487423}">
      <dgm:prSet phldrT="[Tekst]"/>
      <dgm:spPr/>
      <dgm:t>
        <a:bodyPr/>
        <a:lstStyle/>
        <a:p>
          <a:r>
            <a:rPr lang="pl-PL" dirty="0" smtClean="0"/>
            <a:t>kościelne – </a:t>
          </a:r>
          <a:r>
            <a:rPr lang="pl-PL" dirty="0" smtClean="0"/>
            <a:t>8 </a:t>
          </a:r>
          <a:endParaRPr lang="pl-PL" dirty="0"/>
        </a:p>
      </dgm:t>
    </dgm:pt>
    <dgm:pt modelId="{8655D473-31D5-404D-A756-10FF24F25FF8}" type="parTrans" cxnId="{DEA8FBE9-8BBE-4CFC-BC8F-4E30CFB30C8E}">
      <dgm:prSet/>
      <dgm:spPr/>
      <dgm:t>
        <a:bodyPr/>
        <a:lstStyle/>
        <a:p>
          <a:endParaRPr lang="pl-PL"/>
        </a:p>
      </dgm:t>
    </dgm:pt>
    <dgm:pt modelId="{CE43908D-0960-4347-B419-6762AE366AC2}" type="sibTrans" cxnId="{DEA8FBE9-8BBE-4CFC-BC8F-4E30CFB30C8E}">
      <dgm:prSet/>
      <dgm:spPr/>
      <dgm:t>
        <a:bodyPr/>
        <a:lstStyle/>
        <a:p>
          <a:endParaRPr lang="pl-PL"/>
        </a:p>
      </dgm:t>
    </dgm:pt>
    <dgm:pt modelId="{DA995137-B4FC-4F3D-9EB0-A26B3231B16B}" type="pres">
      <dgm:prSet presAssocID="{A0D16E8C-C8FA-407F-9B8D-A9E7648792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60B75F0B-5168-4D34-9F08-18E2FC9E19B6}" type="pres">
      <dgm:prSet presAssocID="{28F93AAA-EF40-4E9D-B969-B786E28E8409}" presName="hierRoot1" presStyleCnt="0">
        <dgm:presLayoutVars>
          <dgm:hierBranch val="init"/>
        </dgm:presLayoutVars>
      </dgm:prSet>
      <dgm:spPr/>
    </dgm:pt>
    <dgm:pt modelId="{F8D8E87E-34C2-4C6E-8053-3A75F57ADB18}" type="pres">
      <dgm:prSet presAssocID="{28F93AAA-EF40-4E9D-B969-B786E28E8409}" presName="rootComposite1" presStyleCnt="0"/>
      <dgm:spPr/>
    </dgm:pt>
    <dgm:pt modelId="{D8BA4655-7B2B-4E51-A8A2-9D1CABCF74C8}" type="pres">
      <dgm:prSet presAssocID="{28F93AAA-EF40-4E9D-B969-B786E28E8409}" presName="rootText1" presStyleLbl="node0" presStyleIdx="0" presStyleCnt="1" custScaleX="26666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DE2561FE-3E91-4C6C-BED4-EB8D81B9C55D}" type="pres">
      <dgm:prSet presAssocID="{28F93AAA-EF40-4E9D-B969-B786E28E8409}" presName="rootConnector1" presStyleLbl="node1" presStyleIdx="0" presStyleCnt="0"/>
      <dgm:spPr/>
      <dgm:t>
        <a:bodyPr/>
        <a:lstStyle/>
        <a:p>
          <a:endParaRPr lang="pl-PL"/>
        </a:p>
      </dgm:t>
    </dgm:pt>
    <dgm:pt modelId="{7F18A50C-8756-4E36-A767-6A9111954D27}" type="pres">
      <dgm:prSet presAssocID="{28F93AAA-EF40-4E9D-B969-B786E28E8409}" presName="hierChild2" presStyleCnt="0"/>
      <dgm:spPr/>
    </dgm:pt>
    <dgm:pt modelId="{973C9D89-32CA-4FA2-98F3-E02795DF57B5}" type="pres">
      <dgm:prSet presAssocID="{CCC28C87-E4DB-4C6C-933B-D303C46081D3}" presName="Name37" presStyleLbl="parChTrans1D2" presStyleIdx="0" presStyleCnt="3"/>
      <dgm:spPr/>
      <dgm:t>
        <a:bodyPr/>
        <a:lstStyle/>
        <a:p>
          <a:endParaRPr lang="pl-PL"/>
        </a:p>
      </dgm:t>
    </dgm:pt>
    <dgm:pt modelId="{C0C97A79-A2E3-4E1C-8E5B-24F8350184EA}" type="pres">
      <dgm:prSet presAssocID="{58D9E466-5960-423F-ACC9-1CFAD76631A3}" presName="hierRoot2" presStyleCnt="0">
        <dgm:presLayoutVars>
          <dgm:hierBranch val="init"/>
        </dgm:presLayoutVars>
      </dgm:prSet>
      <dgm:spPr/>
    </dgm:pt>
    <dgm:pt modelId="{B971FE17-F97A-42C7-95B4-E325EAE324FA}" type="pres">
      <dgm:prSet presAssocID="{58D9E466-5960-423F-ACC9-1CFAD76631A3}" presName="rootComposite" presStyleCnt="0"/>
      <dgm:spPr/>
    </dgm:pt>
    <dgm:pt modelId="{54500070-C7B0-45B8-BC50-33920424229D}" type="pres">
      <dgm:prSet presAssocID="{58D9E466-5960-423F-ACC9-1CFAD76631A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6F78BD2-0A67-455B-A73A-FF28B304A742}" type="pres">
      <dgm:prSet presAssocID="{58D9E466-5960-423F-ACC9-1CFAD76631A3}" presName="rootConnector" presStyleLbl="node2" presStyleIdx="0" presStyleCnt="3"/>
      <dgm:spPr/>
      <dgm:t>
        <a:bodyPr/>
        <a:lstStyle/>
        <a:p>
          <a:endParaRPr lang="pl-PL"/>
        </a:p>
      </dgm:t>
    </dgm:pt>
    <dgm:pt modelId="{CF69EFA2-4AE3-497C-B819-CBFDF2FDD9AB}" type="pres">
      <dgm:prSet presAssocID="{58D9E466-5960-423F-ACC9-1CFAD76631A3}" presName="hierChild4" presStyleCnt="0"/>
      <dgm:spPr/>
    </dgm:pt>
    <dgm:pt modelId="{9749FB13-14F3-4C7A-BF90-FD97EFE5A5AF}" type="pres">
      <dgm:prSet presAssocID="{58D9E466-5960-423F-ACC9-1CFAD76631A3}" presName="hierChild5" presStyleCnt="0"/>
      <dgm:spPr/>
    </dgm:pt>
    <dgm:pt modelId="{12EAEC3F-2404-4305-A09D-7B8466E2F692}" type="pres">
      <dgm:prSet presAssocID="{C854F98C-A054-4129-B1DB-774D61DAA844}" presName="Name37" presStyleLbl="parChTrans1D2" presStyleIdx="1" presStyleCnt="3"/>
      <dgm:spPr/>
      <dgm:t>
        <a:bodyPr/>
        <a:lstStyle/>
        <a:p>
          <a:endParaRPr lang="pl-PL"/>
        </a:p>
      </dgm:t>
    </dgm:pt>
    <dgm:pt modelId="{DB8DEBD5-644B-4759-9054-0951F808EE59}" type="pres">
      <dgm:prSet presAssocID="{23766176-C29B-4662-B32C-844F2628F65D}" presName="hierRoot2" presStyleCnt="0">
        <dgm:presLayoutVars>
          <dgm:hierBranch val="init"/>
        </dgm:presLayoutVars>
      </dgm:prSet>
      <dgm:spPr/>
    </dgm:pt>
    <dgm:pt modelId="{70B2A2EF-4509-48C1-B999-83543BD270B4}" type="pres">
      <dgm:prSet presAssocID="{23766176-C29B-4662-B32C-844F2628F65D}" presName="rootComposite" presStyleCnt="0"/>
      <dgm:spPr/>
    </dgm:pt>
    <dgm:pt modelId="{85C31AF5-1654-43E6-AF82-B967671F72BC}" type="pres">
      <dgm:prSet presAssocID="{23766176-C29B-4662-B32C-844F2628F65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8EB4488-317D-4EEE-9ACD-A483F18BF1B1}" type="pres">
      <dgm:prSet presAssocID="{23766176-C29B-4662-B32C-844F2628F65D}" presName="rootConnector" presStyleLbl="node2" presStyleIdx="1" presStyleCnt="3"/>
      <dgm:spPr/>
      <dgm:t>
        <a:bodyPr/>
        <a:lstStyle/>
        <a:p>
          <a:endParaRPr lang="pl-PL"/>
        </a:p>
      </dgm:t>
    </dgm:pt>
    <dgm:pt modelId="{692E35A1-5205-4A74-B594-6A8075BFD095}" type="pres">
      <dgm:prSet presAssocID="{23766176-C29B-4662-B32C-844F2628F65D}" presName="hierChild4" presStyleCnt="0"/>
      <dgm:spPr/>
    </dgm:pt>
    <dgm:pt modelId="{5644D8E3-A950-432D-9317-09C18B54958B}" type="pres">
      <dgm:prSet presAssocID="{23766176-C29B-4662-B32C-844F2628F65D}" presName="hierChild5" presStyleCnt="0"/>
      <dgm:spPr/>
    </dgm:pt>
    <dgm:pt modelId="{FA1371C8-3F39-40D9-B587-E6D39FEBAFB5}" type="pres">
      <dgm:prSet presAssocID="{8655D473-31D5-404D-A756-10FF24F25FF8}" presName="Name37" presStyleLbl="parChTrans1D2" presStyleIdx="2" presStyleCnt="3"/>
      <dgm:spPr/>
      <dgm:t>
        <a:bodyPr/>
        <a:lstStyle/>
        <a:p>
          <a:endParaRPr lang="pl-PL"/>
        </a:p>
      </dgm:t>
    </dgm:pt>
    <dgm:pt modelId="{E7FC3C74-FB96-4A43-ABA5-A01E867053C4}" type="pres">
      <dgm:prSet presAssocID="{6D8E6494-68AF-4013-84E0-42C470487423}" presName="hierRoot2" presStyleCnt="0">
        <dgm:presLayoutVars>
          <dgm:hierBranch val="init"/>
        </dgm:presLayoutVars>
      </dgm:prSet>
      <dgm:spPr/>
    </dgm:pt>
    <dgm:pt modelId="{3BD957B6-7281-41CC-AB04-CC75ADF38FD1}" type="pres">
      <dgm:prSet presAssocID="{6D8E6494-68AF-4013-84E0-42C470487423}" presName="rootComposite" presStyleCnt="0"/>
      <dgm:spPr/>
    </dgm:pt>
    <dgm:pt modelId="{E2B9C02C-0F34-4091-89C5-1E9E805388D3}" type="pres">
      <dgm:prSet presAssocID="{6D8E6494-68AF-4013-84E0-42C47048742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226B19A-E8A4-47E9-8010-5CC7693DBB8E}" type="pres">
      <dgm:prSet presAssocID="{6D8E6494-68AF-4013-84E0-42C470487423}" presName="rootConnector" presStyleLbl="node2" presStyleIdx="2" presStyleCnt="3"/>
      <dgm:spPr/>
      <dgm:t>
        <a:bodyPr/>
        <a:lstStyle/>
        <a:p>
          <a:endParaRPr lang="pl-PL"/>
        </a:p>
      </dgm:t>
    </dgm:pt>
    <dgm:pt modelId="{7A12C388-3B03-469E-9A55-6FDB17D7468C}" type="pres">
      <dgm:prSet presAssocID="{6D8E6494-68AF-4013-84E0-42C470487423}" presName="hierChild4" presStyleCnt="0"/>
      <dgm:spPr/>
    </dgm:pt>
    <dgm:pt modelId="{C399326C-90CF-4E54-BF0B-4F643265AD43}" type="pres">
      <dgm:prSet presAssocID="{6D8E6494-68AF-4013-84E0-42C470487423}" presName="hierChild5" presStyleCnt="0"/>
      <dgm:spPr/>
    </dgm:pt>
    <dgm:pt modelId="{C7408B90-E134-489B-9A8A-7666C50828E3}" type="pres">
      <dgm:prSet presAssocID="{28F93AAA-EF40-4E9D-B969-B786E28E8409}" presName="hierChild3" presStyleCnt="0"/>
      <dgm:spPr/>
    </dgm:pt>
  </dgm:ptLst>
  <dgm:cxnLst>
    <dgm:cxn modelId="{2D8684BC-B9D4-4419-AC05-B6A8F424697A}" type="presOf" srcId="{58D9E466-5960-423F-ACC9-1CFAD76631A3}" destId="{54500070-C7B0-45B8-BC50-33920424229D}" srcOrd="0" destOrd="0" presId="urn:microsoft.com/office/officeart/2005/8/layout/orgChart1"/>
    <dgm:cxn modelId="{4B5F111F-0D05-484B-B6FC-61AEE22C2AA5}" type="presOf" srcId="{58D9E466-5960-423F-ACC9-1CFAD76631A3}" destId="{76F78BD2-0A67-455B-A73A-FF28B304A742}" srcOrd="1" destOrd="0" presId="urn:microsoft.com/office/officeart/2005/8/layout/orgChart1"/>
    <dgm:cxn modelId="{E8DE908C-AC60-47BB-B3FB-6A58D64267DA}" type="presOf" srcId="{28F93AAA-EF40-4E9D-B969-B786E28E8409}" destId="{DE2561FE-3E91-4C6C-BED4-EB8D81B9C55D}" srcOrd="1" destOrd="0" presId="urn:microsoft.com/office/officeart/2005/8/layout/orgChart1"/>
    <dgm:cxn modelId="{C1974485-F8B8-49BE-A168-AB88550AA636}" type="presOf" srcId="{28F93AAA-EF40-4E9D-B969-B786E28E8409}" destId="{D8BA4655-7B2B-4E51-A8A2-9D1CABCF74C8}" srcOrd="0" destOrd="0" presId="urn:microsoft.com/office/officeart/2005/8/layout/orgChart1"/>
    <dgm:cxn modelId="{63D4F4FF-377E-4422-9E85-DC313B69ACBA}" type="presOf" srcId="{6D8E6494-68AF-4013-84E0-42C470487423}" destId="{E2B9C02C-0F34-4091-89C5-1E9E805388D3}" srcOrd="0" destOrd="0" presId="urn:microsoft.com/office/officeart/2005/8/layout/orgChart1"/>
    <dgm:cxn modelId="{E1F9369E-CB73-4983-87CB-97B8918A58BD}" srcId="{28F93AAA-EF40-4E9D-B969-B786E28E8409}" destId="{23766176-C29B-4662-B32C-844F2628F65D}" srcOrd="1" destOrd="0" parTransId="{C854F98C-A054-4129-B1DB-774D61DAA844}" sibTransId="{A9BF0264-EEA3-4FA5-BA22-1AA9827ECBD5}"/>
    <dgm:cxn modelId="{42C243BC-2F26-44D8-9131-FC446069F5B5}" type="presOf" srcId="{6D8E6494-68AF-4013-84E0-42C470487423}" destId="{0226B19A-E8A4-47E9-8010-5CC7693DBB8E}" srcOrd="1" destOrd="0" presId="urn:microsoft.com/office/officeart/2005/8/layout/orgChart1"/>
    <dgm:cxn modelId="{7BF0F36F-24F4-4960-8F2D-754FCE56C3E4}" type="presOf" srcId="{23766176-C29B-4662-B32C-844F2628F65D}" destId="{85C31AF5-1654-43E6-AF82-B967671F72BC}" srcOrd="0" destOrd="0" presId="urn:microsoft.com/office/officeart/2005/8/layout/orgChart1"/>
    <dgm:cxn modelId="{1A4F9B41-E5EB-403E-A2B5-0E3BD049FE17}" type="presOf" srcId="{C854F98C-A054-4129-B1DB-774D61DAA844}" destId="{12EAEC3F-2404-4305-A09D-7B8466E2F692}" srcOrd="0" destOrd="0" presId="urn:microsoft.com/office/officeart/2005/8/layout/orgChart1"/>
    <dgm:cxn modelId="{DC4CE9A7-EB52-41E1-8E92-6E52F4D2A882}" srcId="{28F93AAA-EF40-4E9D-B969-B786E28E8409}" destId="{58D9E466-5960-423F-ACC9-1CFAD76631A3}" srcOrd="0" destOrd="0" parTransId="{CCC28C87-E4DB-4C6C-933B-D303C46081D3}" sibTransId="{40988748-AEEF-497C-9C17-B5051814648C}"/>
    <dgm:cxn modelId="{A85ECA02-0195-41D5-8F24-2CD3E8E6B544}" type="presOf" srcId="{8655D473-31D5-404D-A756-10FF24F25FF8}" destId="{FA1371C8-3F39-40D9-B587-E6D39FEBAFB5}" srcOrd="0" destOrd="0" presId="urn:microsoft.com/office/officeart/2005/8/layout/orgChart1"/>
    <dgm:cxn modelId="{6B509EDC-E2A8-4855-8490-B767D8E2A354}" type="presOf" srcId="{A0D16E8C-C8FA-407F-9B8D-A9E764879276}" destId="{DA995137-B4FC-4F3D-9EB0-A26B3231B16B}" srcOrd="0" destOrd="0" presId="urn:microsoft.com/office/officeart/2005/8/layout/orgChart1"/>
    <dgm:cxn modelId="{3E1D9644-64E8-4F09-8C49-4ED6A02B17A8}" type="presOf" srcId="{23766176-C29B-4662-B32C-844F2628F65D}" destId="{28EB4488-317D-4EEE-9ACD-A483F18BF1B1}" srcOrd="1" destOrd="0" presId="urn:microsoft.com/office/officeart/2005/8/layout/orgChart1"/>
    <dgm:cxn modelId="{DEA8FBE9-8BBE-4CFC-BC8F-4E30CFB30C8E}" srcId="{28F93AAA-EF40-4E9D-B969-B786E28E8409}" destId="{6D8E6494-68AF-4013-84E0-42C470487423}" srcOrd="2" destOrd="0" parTransId="{8655D473-31D5-404D-A756-10FF24F25FF8}" sibTransId="{CE43908D-0960-4347-B419-6762AE366AC2}"/>
    <dgm:cxn modelId="{5F2959FD-9D38-48FE-BE7C-53A27B1D93F9}" type="presOf" srcId="{CCC28C87-E4DB-4C6C-933B-D303C46081D3}" destId="{973C9D89-32CA-4FA2-98F3-E02795DF57B5}" srcOrd="0" destOrd="0" presId="urn:microsoft.com/office/officeart/2005/8/layout/orgChart1"/>
    <dgm:cxn modelId="{E6C20610-3D70-486F-A7B9-982256A79C79}" srcId="{A0D16E8C-C8FA-407F-9B8D-A9E764879276}" destId="{28F93AAA-EF40-4E9D-B969-B786E28E8409}" srcOrd="0" destOrd="0" parTransId="{6EA3FDCC-B44F-4E92-BA29-007CBCE4FD7C}" sibTransId="{F0CE8589-7E2A-402D-BF4A-9E14CC5E4274}"/>
    <dgm:cxn modelId="{DB8E2986-139C-47C6-98B2-F6977D77B53D}" type="presParOf" srcId="{DA995137-B4FC-4F3D-9EB0-A26B3231B16B}" destId="{60B75F0B-5168-4D34-9F08-18E2FC9E19B6}" srcOrd="0" destOrd="0" presId="urn:microsoft.com/office/officeart/2005/8/layout/orgChart1"/>
    <dgm:cxn modelId="{3B35EB6B-9ED4-4073-8B53-FBB821A30D34}" type="presParOf" srcId="{60B75F0B-5168-4D34-9F08-18E2FC9E19B6}" destId="{F8D8E87E-34C2-4C6E-8053-3A75F57ADB18}" srcOrd="0" destOrd="0" presId="urn:microsoft.com/office/officeart/2005/8/layout/orgChart1"/>
    <dgm:cxn modelId="{584FF8BC-1EC8-41BD-8BF3-EE02AEFA3043}" type="presParOf" srcId="{F8D8E87E-34C2-4C6E-8053-3A75F57ADB18}" destId="{D8BA4655-7B2B-4E51-A8A2-9D1CABCF74C8}" srcOrd="0" destOrd="0" presId="urn:microsoft.com/office/officeart/2005/8/layout/orgChart1"/>
    <dgm:cxn modelId="{04E9A47C-EB8C-4BF6-91AD-FF0963F973C1}" type="presParOf" srcId="{F8D8E87E-34C2-4C6E-8053-3A75F57ADB18}" destId="{DE2561FE-3E91-4C6C-BED4-EB8D81B9C55D}" srcOrd="1" destOrd="0" presId="urn:microsoft.com/office/officeart/2005/8/layout/orgChart1"/>
    <dgm:cxn modelId="{C4F39BB5-1EA1-4AF1-9F10-8490D23BBD1A}" type="presParOf" srcId="{60B75F0B-5168-4D34-9F08-18E2FC9E19B6}" destId="{7F18A50C-8756-4E36-A767-6A9111954D27}" srcOrd="1" destOrd="0" presId="urn:microsoft.com/office/officeart/2005/8/layout/orgChart1"/>
    <dgm:cxn modelId="{CABF5B2B-AA8C-4BCD-969F-457368C291B1}" type="presParOf" srcId="{7F18A50C-8756-4E36-A767-6A9111954D27}" destId="{973C9D89-32CA-4FA2-98F3-E02795DF57B5}" srcOrd="0" destOrd="0" presId="urn:microsoft.com/office/officeart/2005/8/layout/orgChart1"/>
    <dgm:cxn modelId="{FF25008F-00F9-4387-9D81-3DFEFD855A40}" type="presParOf" srcId="{7F18A50C-8756-4E36-A767-6A9111954D27}" destId="{C0C97A79-A2E3-4E1C-8E5B-24F8350184EA}" srcOrd="1" destOrd="0" presId="urn:microsoft.com/office/officeart/2005/8/layout/orgChart1"/>
    <dgm:cxn modelId="{20008CED-3363-4346-AC18-FAF1922B0D70}" type="presParOf" srcId="{C0C97A79-A2E3-4E1C-8E5B-24F8350184EA}" destId="{B971FE17-F97A-42C7-95B4-E325EAE324FA}" srcOrd="0" destOrd="0" presId="urn:microsoft.com/office/officeart/2005/8/layout/orgChart1"/>
    <dgm:cxn modelId="{7BAC59B5-A0C9-48DD-8077-9252C769298B}" type="presParOf" srcId="{B971FE17-F97A-42C7-95B4-E325EAE324FA}" destId="{54500070-C7B0-45B8-BC50-33920424229D}" srcOrd="0" destOrd="0" presId="urn:microsoft.com/office/officeart/2005/8/layout/orgChart1"/>
    <dgm:cxn modelId="{191CFFAF-4098-40D3-9F1D-1AF694F1ECEA}" type="presParOf" srcId="{B971FE17-F97A-42C7-95B4-E325EAE324FA}" destId="{76F78BD2-0A67-455B-A73A-FF28B304A742}" srcOrd="1" destOrd="0" presId="urn:microsoft.com/office/officeart/2005/8/layout/orgChart1"/>
    <dgm:cxn modelId="{1F699F0E-84C6-4215-A714-69A23B052AC2}" type="presParOf" srcId="{C0C97A79-A2E3-4E1C-8E5B-24F8350184EA}" destId="{CF69EFA2-4AE3-497C-B819-CBFDF2FDD9AB}" srcOrd="1" destOrd="0" presId="urn:microsoft.com/office/officeart/2005/8/layout/orgChart1"/>
    <dgm:cxn modelId="{EA2ADFE7-266E-4240-909D-2FDCCD5D6408}" type="presParOf" srcId="{C0C97A79-A2E3-4E1C-8E5B-24F8350184EA}" destId="{9749FB13-14F3-4C7A-BF90-FD97EFE5A5AF}" srcOrd="2" destOrd="0" presId="urn:microsoft.com/office/officeart/2005/8/layout/orgChart1"/>
    <dgm:cxn modelId="{4C7EB8AB-04CA-4151-B68F-E29ECCF31078}" type="presParOf" srcId="{7F18A50C-8756-4E36-A767-6A9111954D27}" destId="{12EAEC3F-2404-4305-A09D-7B8466E2F692}" srcOrd="2" destOrd="0" presId="urn:microsoft.com/office/officeart/2005/8/layout/orgChart1"/>
    <dgm:cxn modelId="{38B6C320-2A4E-4CF1-949C-C4F493C6822B}" type="presParOf" srcId="{7F18A50C-8756-4E36-A767-6A9111954D27}" destId="{DB8DEBD5-644B-4759-9054-0951F808EE59}" srcOrd="3" destOrd="0" presId="urn:microsoft.com/office/officeart/2005/8/layout/orgChart1"/>
    <dgm:cxn modelId="{70533E0E-96BA-40ED-AA13-CE6269BFEE6C}" type="presParOf" srcId="{DB8DEBD5-644B-4759-9054-0951F808EE59}" destId="{70B2A2EF-4509-48C1-B999-83543BD270B4}" srcOrd="0" destOrd="0" presId="urn:microsoft.com/office/officeart/2005/8/layout/orgChart1"/>
    <dgm:cxn modelId="{5A5396F3-15E3-4190-AD3C-9AE8285478BE}" type="presParOf" srcId="{70B2A2EF-4509-48C1-B999-83543BD270B4}" destId="{85C31AF5-1654-43E6-AF82-B967671F72BC}" srcOrd="0" destOrd="0" presId="urn:microsoft.com/office/officeart/2005/8/layout/orgChart1"/>
    <dgm:cxn modelId="{07B35A21-CBA2-4C74-BFD9-52851EFA3A8A}" type="presParOf" srcId="{70B2A2EF-4509-48C1-B999-83543BD270B4}" destId="{28EB4488-317D-4EEE-9ACD-A483F18BF1B1}" srcOrd="1" destOrd="0" presId="urn:microsoft.com/office/officeart/2005/8/layout/orgChart1"/>
    <dgm:cxn modelId="{8B7A4F3E-AABC-4C04-BC8E-DC63D42A2EA3}" type="presParOf" srcId="{DB8DEBD5-644B-4759-9054-0951F808EE59}" destId="{692E35A1-5205-4A74-B594-6A8075BFD095}" srcOrd="1" destOrd="0" presId="urn:microsoft.com/office/officeart/2005/8/layout/orgChart1"/>
    <dgm:cxn modelId="{0FC76402-4676-4B97-8A11-2E5247CFABB4}" type="presParOf" srcId="{DB8DEBD5-644B-4759-9054-0951F808EE59}" destId="{5644D8E3-A950-432D-9317-09C18B54958B}" srcOrd="2" destOrd="0" presId="urn:microsoft.com/office/officeart/2005/8/layout/orgChart1"/>
    <dgm:cxn modelId="{4C061C78-F8A7-4894-AD1E-BFD5405DAEDA}" type="presParOf" srcId="{7F18A50C-8756-4E36-A767-6A9111954D27}" destId="{FA1371C8-3F39-40D9-B587-E6D39FEBAFB5}" srcOrd="4" destOrd="0" presId="urn:microsoft.com/office/officeart/2005/8/layout/orgChart1"/>
    <dgm:cxn modelId="{5360CD46-0F47-4DE2-B47E-314266561D84}" type="presParOf" srcId="{7F18A50C-8756-4E36-A767-6A9111954D27}" destId="{E7FC3C74-FB96-4A43-ABA5-A01E867053C4}" srcOrd="5" destOrd="0" presId="urn:microsoft.com/office/officeart/2005/8/layout/orgChart1"/>
    <dgm:cxn modelId="{B581CA5B-DCE9-466E-A191-222554ABFE88}" type="presParOf" srcId="{E7FC3C74-FB96-4A43-ABA5-A01E867053C4}" destId="{3BD957B6-7281-41CC-AB04-CC75ADF38FD1}" srcOrd="0" destOrd="0" presId="urn:microsoft.com/office/officeart/2005/8/layout/orgChart1"/>
    <dgm:cxn modelId="{FE30C360-8B01-4979-9E05-8E5FF57B09D7}" type="presParOf" srcId="{3BD957B6-7281-41CC-AB04-CC75ADF38FD1}" destId="{E2B9C02C-0F34-4091-89C5-1E9E805388D3}" srcOrd="0" destOrd="0" presId="urn:microsoft.com/office/officeart/2005/8/layout/orgChart1"/>
    <dgm:cxn modelId="{99AD48B9-F9F5-40A6-896C-3B04965DCC6F}" type="presParOf" srcId="{3BD957B6-7281-41CC-AB04-CC75ADF38FD1}" destId="{0226B19A-E8A4-47E9-8010-5CC7693DBB8E}" srcOrd="1" destOrd="0" presId="urn:microsoft.com/office/officeart/2005/8/layout/orgChart1"/>
    <dgm:cxn modelId="{D7C032F1-6781-4CC5-91D0-0CB1F42C99AB}" type="presParOf" srcId="{E7FC3C74-FB96-4A43-ABA5-A01E867053C4}" destId="{7A12C388-3B03-469E-9A55-6FDB17D7468C}" srcOrd="1" destOrd="0" presId="urn:microsoft.com/office/officeart/2005/8/layout/orgChart1"/>
    <dgm:cxn modelId="{F50AAEBA-2EB2-4829-A7DD-3E515BC2FB91}" type="presParOf" srcId="{E7FC3C74-FB96-4A43-ABA5-A01E867053C4}" destId="{C399326C-90CF-4E54-BF0B-4F643265AD43}" srcOrd="2" destOrd="0" presId="urn:microsoft.com/office/officeart/2005/8/layout/orgChart1"/>
    <dgm:cxn modelId="{D5E83BA3-41F7-485C-9137-6DC847B3A6AE}" type="presParOf" srcId="{60B75F0B-5168-4D34-9F08-18E2FC9E19B6}" destId="{C7408B90-E134-489B-9A8A-7666C50828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327CF6-2D5D-48A9-AEB8-C5CFC66580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B344F63-1CE0-4907-A0CC-530887C59D37}">
      <dgm:prSet phldrT="[Tekst]"/>
      <dgm:spPr/>
      <dgm:t>
        <a:bodyPr/>
        <a:lstStyle/>
        <a:p>
          <a:r>
            <a:rPr lang="pl-PL" dirty="0" smtClean="0"/>
            <a:t>Logo</a:t>
          </a:r>
          <a:endParaRPr lang="pl-PL" dirty="0"/>
        </a:p>
      </dgm:t>
    </dgm:pt>
    <dgm:pt modelId="{E70131DD-BE7A-4AF1-A3EB-050C92AEECE4}" type="parTrans" cxnId="{B7026107-681D-463E-85AC-F1E605BF82CB}">
      <dgm:prSet/>
      <dgm:spPr/>
      <dgm:t>
        <a:bodyPr/>
        <a:lstStyle/>
        <a:p>
          <a:endParaRPr lang="pl-PL"/>
        </a:p>
      </dgm:t>
    </dgm:pt>
    <dgm:pt modelId="{282B57B7-ED22-4034-B068-DC2704039E3E}" type="sibTrans" cxnId="{B7026107-681D-463E-85AC-F1E605BF82CB}">
      <dgm:prSet/>
      <dgm:spPr/>
      <dgm:t>
        <a:bodyPr/>
        <a:lstStyle/>
        <a:p>
          <a:endParaRPr lang="pl-PL"/>
        </a:p>
      </dgm:t>
    </dgm:pt>
    <dgm:pt modelId="{84205EE4-992B-4780-A6F7-063C5DD661AD}">
      <dgm:prSet phldrT="[Tekst]"/>
      <dgm:spPr/>
      <dgm:t>
        <a:bodyPr/>
        <a:lstStyle/>
        <a:p>
          <a:r>
            <a:rPr lang="pl-PL" dirty="0" smtClean="0"/>
            <a:t>Sygnet</a:t>
          </a:r>
          <a:endParaRPr lang="pl-PL" dirty="0"/>
        </a:p>
      </dgm:t>
    </dgm:pt>
    <dgm:pt modelId="{FB7E3C66-4767-4D90-B7CA-0DC6E47C30B5}" type="parTrans" cxnId="{2DCD3BD5-C594-4BB3-8649-A9C9CCBD758E}">
      <dgm:prSet/>
      <dgm:spPr/>
      <dgm:t>
        <a:bodyPr/>
        <a:lstStyle/>
        <a:p>
          <a:endParaRPr lang="pl-PL"/>
        </a:p>
      </dgm:t>
    </dgm:pt>
    <dgm:pt modelId="{BAC0D11C-2352-492E-AAFD-07EC6CDCAA41}" type="sibTrans" cxnId="{2DCD3BD5-C594-4BB3-8649-A9C9CCBD758E}">
      <dgm:prSet/>
      <dgm:spPr/>
      <dgm:t>
        <a:bodyPr/>
        <a:lstStyle/>
        <a:p>
          <a:endParaRPr lang="pl-PL"/>
        </a:p>
      </dgm:t>
    </dgm:pt>
    <dgm:pt modelId="{81573559-B14A-476F-BBBE-2CBB6CB25921}">
      <dgm:prSet phldrT="[Tekst]"/>
      <dgm:spPr/>
      <dgm:t>
        <a:bodyPr/>
        <a:lstStyle/>
        <a:p>
          <a:r>
            <a:rPr lang="pl-PL" dirty="0" smtClean="0"/>
            <a:t>Logotyp</a:t>
          </a:r>
          <a:endParaRPr lang="pl-PL" dirty="0"/>
        </a:p>
      </dgm:t>
    </dgm:pt>
    <dgm:pt modelId="{B90F01FF-6518-4992-9F5B-66E2A719EC40}" type="parTrans" cxnId="{9EF19636-EECA-44F0-A73A-8D873C1E6CEC}">
      <dgm:prSet/>
      <dgm:spPr/>
      <dgm:t>
        <a:bodyPr/>
        <a:lstStyle/>
        <a:p>
          <a:endParaRPr lang="pl-PL"/>
        </a:p>
      </dgm:t>
    </dgm:pt>
    <dgm:pt modelId="{96B39E50-7A10-4CA5-97F9-4F9030BCA589}" type="sibTrans" cxnId="{9EF19636-EECA-44F0-A73A-8D873C1E6CEC}">
      <dgm:prSet/>
      <dgm:spPr/>
      <dgm:t>
        <a:bodyPr/>
        <a:lstStyle/>
        <a:p>
          <a:endParaRPr lang="pl-PL"/>
        </a:p>
      </dgm:t>
    </dgm:pt>
    <dgm:pt modelId="{D32258E0-1D66-499A-A07B-CC741DEB9847}">
      <dgm:prSet/>
      <dgm:spPr/>
      <dgm:t>
        <a:bodyPr/>
        <a:lstStyle/>
        <a:p>
          <a:r>
            <a:rPr lang="pl-PL" i="0" dirty="0" err="1" smtClean="0"/>
            <a:t>Tagline</a:t>
          </a:r>
          <a:endParaRPr lang="pl-PL" i="0" dirty="0"/>
        </a:p>
      </dgm:t>
    </dgm:pt>
    <dgm:pt modelId="{631C00E2-BCD3-4186-82E9-0C28B648FF05}" type="parTrans" cxnId="{C0CF65E6-2946-46E8-8760-278F6AF57220}">
      <dgm:prSet/>
      <dgm:spPr/>
      <dgm:t>
        <a:bodyPr/>
        <a:lstStyle/>
        <a:p>
          <a:endParaRPr lang="pl-PL"/>
        </a:p>
      </dgm:t>
    </dgm:pt>
    <dgm:pt modelId="{D6EF5613-6682-481B-BC8F-ABAE257D3599}" type="sibTrans" cxnId="{C0CF65E6-2946-46E8-8760-278F6AF57220}">
      <dgm:prSet/>
      <dgm:spPr/>
      <dgm:t>
        <a:bodyPr/>
        <a:lstStyle/>
        <a:p>
          <a:endParaRPr lang="pl-PL"/>
        </a:p>
      </dgm:t>
    </dgm:pt>
    <dgm:pt modelId="{AEBB4354-1DE2-42EA-A49E-BEA101881280}" type="pres">
      <dgm:prSet presAssocID="{88327CF6-2D5D-48A9-AEB8-C5CFC66580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1278203-B357-46B7-936E-DDD695CBFA5D}" type="pres">
      <dgm:prSet presAssocID="{EB344F63-1CE0-4907-A0CC-530887C59D37}" presName="hierRoot1" presStyleCnt="0">
        <dgm:presLayoutVars>
          <dgm:hierBranch val="init"/>
        </dgm:presLayoutVars>
      </dgm:prSet>
      <dgm:spPr/>
    </dgm:pt>
    <dgm:pt modelId="{E1B11BFB-757D-405B-9089-C195C6CE431C}" type="pres">
      <dgm:prSet presAssocID="{EB344F63-1CE0-4907-A0CC-530887C59D37}" presName="rootComposite1" presStyleCnt="0"/>
      <dgm:spPr/>
    </dgm:pt>
    <dgm:pt modelId="{E70C43F1-2777-43E7-ABC6-B1597F9E4878}" type="pres">
      <dgm:prSet presAssocID="{EB344F63-1CE0-4907-A0CC-530887C59D37}" presName="rootText1" presStyleLbl="node0" presStyleIdx="0" presStyleCnt="1" custScaleX="331310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867858C-034F-4975-B485-46335A4388B7}" type="pres">
      <dgm:prSet presAssocID="{EB344F63-1CE0-4907-A0CC-530887C59D37}" presName="rootConnector1" presStyleLbl="node1" presStyleIdx="0" presStyleCnt="0"/>
      <dgm:spPr/>
      <dgm:t>
        <a:bodyPr/>
        <a:lstStyle/>
        <a:p>
          <a:endParaRPr lang="pl-PL"/>
        </a:p>
      </dgm:t>
    </dgm:pt>
    <dgm:pt modelId="{6CE049AF-1ED6-4154-A5D4-730849098C4A}" type="pres">
      <dgm:prSet presAssocID="{EB344F63-1CE0-4907-A0CC-530887C59D37}" presName="hierChild2" presStyleCnt="0"/>
      <dgm:spPr/>
    </dgm:pt>
    <dgm:pt modelId="{D7EB9DFE-C0A1-49A8-9369-201ACDD0734A}" type="pres">
      <dgm:prSet presAssocID="{FB7E3C66-4767-4D90-B7CA-0DC6E47C30B5}" presName="Name37" presStyleLbl="parChTrans1D2" presStyleIdx="0" presStyleCnt="3"/>
      <dgm:spPr/>
      <dgm:t>
        <a:bodyPr/>
        <a:lstStyle/>
        <a:p>
          <a:endParaRPr lang="pl-PL"/>
        </a:p>
      </dgm:t>
    </dgm:pt>
    <dgm:pt modelId="{736F6E6A-5DBE-4BA9-A56F-1C603080517C}" type="pres">
      <dgm:prSet presAssocID="{84205EE4-992B-4780-A6F7-063C5DD661AD}" presName="hierRoot2" presStyleCnt="0">
        <dgm:presLayoutVars>
          <dgm:hierBranch val="init"/>
        </dgm:presLayoutVars>
      </dgm:prSet>
      <dgm:spPr/>
    </dgm:pt>
    <dgm:pt modelId="{33905AC3-DF7A-4838-AD48-F7D004AF9FD7}" type="pres">
      <dgm:prSet presAssocID="{84205EE4-992B-4780-A6F7-063C5DD661AD}" presName="rootComposite" presStyleCnt="0"/>
      <dgm:spPr/>
    </dgm:pt>
    <dgm:pt modelId="{EF8E5D73-4A48-4DC7-A9DC-C933AF429179}" type="pres">
      <dgm:prSet presAssocID="{84205EE4-992B-4780-A6F7-063C5DD661AD}" presName="rootText" presStyleLbl="node2" presStyleIdx="0" presStyleCnt="3" custScaleX="152960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953D190-8403-452D-B129-588A3D19BDEF}" type="pres">
      <dgm:prSet presAssocID="{84205EE4-992B-4780-A6F7-063C5DD661AD}" presName="rootConnector" presStyleLbl="node2" presStyleIdx="0" presStyleCnt="3"/>
      <dgm:spPr/>
      <dgm:t>
        <a:bodyPr/>
        <a:lstStyle/>
        <a:p>
          <a:endParaRPr lang="pl-PL"/>
        </a:p>
      </dgm:t>
    </dgm:pt>
    <dgm:pt modelId="{4AB4DF25-D36D-409E-A180-0FD879F6D271}" type="pres">
      <dgm:prSet presAssocID="{84205EE4-992B-4780-A6F7-063C5DD661AD}" presName="hierChild4" presStyleCnt="0"/>
      <dgm:spPr/>
    </dgm:pt>
    <dgm:pt modelId="{AB9FCF92-A855-40A7-9782-99D01EFD8CE9}" type="pres">
      <dgm:prSet presAssocID="{84205EE4-992B-4780-A6F7-063C5DD661AD}" presName="hierChild5" presStyleCnt="0"/>
      <dgm:spPr/>
    </dgm:pt>
    <dgm:pt modelId="{8071A6C9-0DB1-4D47-8EF9-A18A7E84550A}" type="pres">
      <dgm:prSet presAssocID="{B90F01FF-6518-4992-9F5B-66E2A719EC40}" presName="Name37" presStyleLbl="parChTrans1D2" presStyleIdx="1" presStyleCnt="3"/>
      <dgm:spPr/>
      <dgm:t>
        <a:bodyPr/>
        <a:lstStyle/>
        <a:p>
          <a:endParaRPr lang="pl-PL"/>
        </a:p>
      </dgm:t>
    </dgm:pt>
    <dgm:pt modelId="{9B986150-B0FC-41C5-9EF6-729EC46327E8}" type="pres">
      <dgm:prSet presAssocID="{81573559-B14A-476F-BBBE-2CBB6CB25921}" presName="hierRoot2" presStyleCnt="0">
        <dgm:presLayoutVars>
          <dgm:hierBranch val="init"/>
        </dgm:presLayoutVars>
      </dgm:prSet>
      <dgm:spPr/>
    </dgm:pt>
    <dgm:pt modelId="{40EC9715-49C4-4905-997E-18DE148B709D}" type="pres">
      <dgm:prSet presAssocID="{81573559-B14A-476F-BBBE-2CBB6CB25921}" presName="rootComposite" presStyleCnt="0"/>
      <dgm:spPr/>
    </dgm:pt>
    <dgm:pt modelId="{207F2D38-97A0-4A45-9567-CF016BBF85DD}" type="pres">
      <dgm:prSet presAssocID="{81573559-B14A-476F-BBBE-2CBB6CB25921}" presName="rootText" presStyleLbl="node2" presStyleIdx="1" presStyleCnt="3" custScaleX="13482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39337F6-4DCE-4DA6-B47F-26D3F649ECF6}" type="pres">
      <dgm:prSet presAssocID="{81573559-B14A-476F-BBBE-2CBB6CB25921}" presName="rootConnector" presStyleLbl="node2" presStyleIdx="1" presStyleCnt="3"/>
      <dgm:spPr/>
      <dgm:t>
        <a:bodyPr/>
        <a:lstStyle/>
        <a:p>
          <a:endParaRPr lang="pl-PL"/>
        </a:p>
      </dgm:t>
    </dgm:pt>
    <dgm:pt modelId="{E0263D3E-551F-46E7-84D9-234C36688B17}" type="pres">
      <dgm:prSet presAssocID="{81573559-B14A-476F-BBBE-2CBB6CB25921}" presName="hierChild4" presStyleCnt="0"/>
      <dgm:spPr/>
    </dgm:pt>
    <dgm:pt modelId="{84C9EF23-DE00-463C-9279-AEF7AAE9F511}" type="pres">
      <dgm:prSet presAssocID="{81573559-B14A-476F-BBBE-2CBB6CB25921}" presName="hierChild5" presStyleCnt="0"/>
      <dgm:spPr/>
    </dgm:pt>
    <dgm:pt modelId="{304B72F1-AAAE-4A55-A8F6-84738F317C25}" type="pres">
      <dgm:prSet presAssocID="{631C00E2-BCD3-4186-82E9-0C28B648FF05}" presName="Name37" presStyleLbl="parChTrans1D2" presStyleIdx="2" presStyleCnt="3"/>
      <dgm:spPr/>
      <dgm:t>
        <a:bodyPr/>
        <a:lstStyle/>
        <a:p>
          <a:endParaRPr lang="pl-PL"/>
        </a:p>
      </dgm:t>
    </dgm:pt>
    <dgm:pt modelId="{59942149-F267-4AAB-A67B-DCD14C322EF3}" type="pres">
      <dgm:prSet presAssocID="{D32258E0-1D66-499A-A07B-CC741DEB9847}" presName="hierRoot2" presStyleCnt="0">
        <dgm:presLayoutVars>
          <dgm:hierBranch val="init"/>
        </dgm:presLayoutVars>
      </dgm:prSet>
      <dgm:spPr/>
    </dgm:pt>
    <dgm:pt modelId="{E66AFEF1-A838-47E1-ABB3-B50DD2AB1788}" type="pres">
      <dgm:prSet presAssocID="{D32258E0-1D66-499A-A07B-CC741DEB9847}" presName="rootComposite" presStyleCnt="0"/>
      <dgm:spPr/>
    </dgm:pt>
    <dgm:pt modelId="{EABE80EA-7ADA-45BD-8CC4-E2A07D1F5D65}" type="pres">
      <dgm:prSet presAssocID="{D32258E0-1D66-499A-A07B-CC741DEB984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25A960D-4672-4FF9-878C-DD7573AF38DF}" type="pres">
      <dgm:prSet presAssocID="{D32258E0-1D66-499A-A07B-CC741DEB9847}" presName="rootConnector" presStyleLbl="node2" presStyleIdx="2" presStyleCnt="3"/>
      <dgm:spPr/>
      <dgm:t>
        <a:bodyPr/>
        <a:lstStyle/>
        <a:p>
          <a:endParaRPr lang="pl-PL"/>
        </a:p>
      </dgm:t>
    </dgm:pt>
    <dgm:pt modelId="{AF9FA004-E266-4EF7-8423-F821BE1AC36F}" type="pres">
      <dgm:prSet presAssocID="{D32258E0-1D66-499A-A07B-CC741DEB9847}" presName="hierChild4" presStyleCnt="0"/>
      <dgm:spPr/>
    </dgm:pt>
    <dgm:pt modelId="{27FBAA43-152E-445D-A686-1A8F23FB74EF}" type="pres">
      <dgm:prSet presAssocID="{D32258E0-1D66-499A-A07B-CC741DEB9847}" presName="hierChild5" presStyleCnt="0"/>
      <dgm:spPr/>
    </dgm:pt>
    <dgm:pt modelId="{881B8B53-4CEE-4E6B-A545-CEE15B14A798}" type="pres">
      <dgm:prSet presAssocID="{EB344F63-1CE0-4907-A0CC-530887C59D37}" presName="hierChild3" presStyleCnt="0"/>
      <dgm:spPr/>
    </dgm:pt>
  </dgm:ptLst>
  <dgm:cxnLst>
    <dgm:cxn modelId="{C0CF65E6-2946-46E8-8760-278F6AF57220}" srcId="{EB344F63-1CE0-4907-A0CC-530887C59D37}" destId="{D32258E0-1D66-499A-A07B-CC741DEB9847}" srcOrd="2" destOrd="0" parTransId="{631C00E2-BCD3-4186-82E9-0C28B648FF05}" sibTransId="{D6EF5613-6682-481B-BC8F-ABAE257D3599}"/>
    <dgm:cxn modelId="{CCADAA10-1F57-4F5A-A8AB-9EC54D922E75}" type="presOf" srcId="{FB7E3C66-4767-4D90-B7CA-0DC6E47C30B5}" destId="{D7EB9DFE-C0A1-49A8-9369-201ACDD0734A}" srcOrd="0" destOrd="0" presId="urn:microsoft.com/office/officeart/2005/8/layout/orgChart1"/>
    <dgm:cxn modelId="{2DCD3BD5-C594-4BB3-8649-A9C9CCBD758E}" srcId="{EB344F63-1CE0-4907-A0CC-530887C59D37}" destId="{84205EE4-992B-4780-A6F7-063C5DD661AD}" srcOrd="0" destOrd="0" parTransId="{FB7E3C66-4767-4D90-B7CA-0DC6E47C30B5}" sibTransId="{BAC0D11C-2352-492E-AAFD-07EC6CDCAA41}"/>
    <dgm:cxn modelId="{23BC7AC6-5596-4C7C-BD36-667DA737EDBD}" type="presOf" srcId="{B90F01FF-6518-4992-9F5B-66E2A719EC40}" destId="{8071A6C9-0DB1-4D47-8EF9-A18A7E84550A}" srcOrd="0" destOrd="0" presId="urn:microsoft.com/office/officeart/2005/8/layout/orgChart1"/>
    <dgm:cxn modelId="{4F51418F-1257-4CFF-9879-B8B2874A2891}" type="presOf" srcId="{D32258E0-1D66-499A-A07B-CC741DEB9847}" destId="{525A960D-4672-4FF9-878C-DD7573AF38DF}" srcOrd="1" destOrd="0" presId="urn:microsoft.com/office/officeart/2005/8/layout/orgChart1"/>
    <dgm:cxn modelId="{474DE79B-4981-4B35-9C62-CFBBB8D8C1AD}" type="presOf" srcId="{D32258E0-1D66-499A-A07B-CC741DEB9847}" destId="{EABE80EA-7ADA-45BD-8CC4-E2A07D1F5D65}" srcOrd="0" destOrd="0" presId="urn:microsoft.com/office/officeart/2005/8/layout/orgChart1"/>
    <dgm:cxn modelId="{C8A89B02-B16C-47AC-AA82-2D454966CC7B}" type="presOf" srcId="{88327CF6-2D5D-48A9-AEB8-C5CFC66580D2}" destId="{AEBB4354-1DE2-42EA-A49E-BEA101881280}" srcOrd="0" destOrd="0" presId="urn:microsoft.com/office/officeart/2005/8/layout/orgChart1"/>
    <dgm:cxn modelId="{DB68DE75-C7BF-4151-8848-5E13AAF8E6B8}" type="presOf" srcId="{81573559-B14A-476F-BBBE-2CBB6CB25921}" destId="{207F2D38-97A0-4A45-9567-CF016BBF85DD}" srcOrd="0" destOrd="0" presId="urn:microsoft.com/office/officeart/2005/8/layout/orgChart1"/>
    <dgm:cxn modelId="{B7026107-681D-463E-85AC-F1E605BF82CB}" srcId="{88327CF6-2D5D-48A9-AEB8-C5CFC66580D2}" destId="{EB344F63-1CE0-4907-A0CC-530887C59D37}" srcOrd="0" destOrd="0" parTransId="{E70131DD-BE7A-4AF1-A3EB-050C92AEECE4}" sibTransId="{282B57B7-ED22-4034-B068-DC2704039E3E}"/>
    <dgm:cxn modelId="{75A290CB-AD92-491C-B468-174C291F10D5}" type="presOf" srcId="{84205EE4-992B-4780-A6F7-063C5DD661AD}" destId="{EF8E5D73-4A48-4DC7-A9DC-C933AF429179}" srcOrd="0" destOrd="0" presId="urn:microsoft.com/office/officeart/2005/8/layout/orgChart1"/>
    <dgm:cxn modelId="{10771EA5-F1FC-4973-B0B8-6EE9F1B30A5D}" type="presOf" srcId="{84205EE4-992B-4780-A6F7-063C5DD661AD}" destId="{A953D190-8403-452D-B129-588A3D19BDEF}" srcOrd="1" destOrd="0" presId="urn:microsoft.com/office/officeart/2005/8/layout/orgChart1"/>
    <dgm:cxn modelId="{35CE500B-6905-4BB5-B980-DB78041C348A}" type="presOf" srcId="{EB344F63-1CE0-4907-A0CC-530887C59D37}" destId="{E70C43F1-2777-43E7-ABC6-B1597F9E4878}" srcOrd="0" destOrd="0" presId="urn:microsoft.com/office/officeart/2005/8/layout/orgChart1"/>
    <dgm:cxn modelId="{50DF473B-FB00-4481-A52C-022AA3251C70}" type="presOf" srcId="{EB344F63-1CE0-4907-A0CC-530887C59D37}" destId="{2867858C-034F-4975-B485-46335A4388B7}" srcOrd="1" destOrd="0" presId="urn:microsoft.com/office/officeart/2005/8/layout/orgChart1"/>
    <dgm:cxn modelId="{05ACA6CD-9813-456E-9BC1-549707C5F5F2}" type="presOf" srcId="{81573559-B14A-476F-BBBE-2CBB6CB25921}" destId="{339337F6-4DCE-4DA6-B47F-26D3F649ECF6}" srcOrd="1" destOrd="0" presId="urn:microsoft.com/office/officeart/2005/8/layout/orgChart1"/>
    <dgm:cxn modelId="{A2D0127D-FA38-4223-943D-05106A621367}" type="presOf" srcId="{631C00E2-BCD3-4186-82E9-0C28B648FF05}" destId="{304B72F1-AAAE-4A55-A8F6-84738F317C25}" srcOrd="0" destOrd="0" presId="urn:microsoft.com/office/officeart/2005/8/layout/orgChart1"/>
    <dgm:cxn modelId="{9EF19636-EECA-44F0-A73A-8D873C1E6CEC}" srcId="{EB344F63-1CE0-4907-A0CC-530887C59D37}" destId="{81573559-B14A-476F-BBBE-2CBB6CB25921}" srcOrd="1" destOrd="0" parTransId="{B90F01FF-6518-4992-9F5B-66E2A719EC40}" sibTransId="{96B39E50-7A10-4CA5-97F9-4F9030BCA589}"/>
    <dgm:cxn modelId="{85DD8256-A07D-4D8D-82A8-61B485ECB3A7}" type="presParOf" srcId="{AEBB4354-1DE2-42EA-A49E-BEA101881280}" destId="{21278203-B357-46B7-936E-DDD695CBFA5D}" srcOrd="0" destOrd="0" presId="urn:microsoft.com/office/officeart/2005/8/layout/orgChart1"/>
    <dgm:cxn modelId="{2F850B59-A1D4-403B-B2E3-350D14B3A93B}" type="presParOf" srcId="{21278203-B357-46B7-936E-DDD695CBFA5D}" destId="{E1B11BFB-757D-405B-9089-C195C6CE431C}" srcOrd="0" destOrd="0" presId="urn:microsoft.com/office/officeart/2005/8/layout/orgChart1"/>
    <dgm:cxn modelId="{6218C3A8-9F8A-4D25-8C16-AF80FB381CCE}" type="presParOf" srcId="{E1B11BFB-757D-405B-9089-C195C6CE431C}" destId="{E70C43F1-2777-43E7-ABC6-B1597F9E4878}" srcOrd="0" destOrd="0" presId="urn:microsoft.com/office/officeart/2005/8/layout/orgChart1"/>
    <dgm:cxn modelId="{A1E25ED3-F749-4F07-8E5A-CAED9544DFF4}" type="presParOf" srcId="{E1B11BFB-757D-405B-9089-C195C6CE431C}" destId="{2867858C-034F-4975-B485-46335A4388B7}" srcOrd="1" destOrd="0" presId="urn:microsoft.com/office/officeart/2005/8/layout/orgChart1"/>
    <dgm:cxn modelId="{B8FAABFC-2804-4BF2-89B0-7CDEC0C40CC0}" type="presParOf" srcId="{21278203-B357-46B7-936E-DDD695CBFA5D}" destId="{6CE049AF-1ED6-4154-A5D4-730849098C4A}" srcOrd="1" destOrd="0" presId="urn:microsoft.com/office/officeart/2005/8/layout/orgChart1"/>
    <dgm:cxn modelId="{B027F02C-63D1-4185-8537-CF7797C410FC}" type="presParOf" srcId="{6CE049AF-1ED6-4154-A5D4-730849098C4A}" destId="{D7EB9DFE-C0A1-49A8-9369-201ACDD0734A}" srcOrd="0" destOrd="0" presId="urn:microsoft.com/office/officeart/2005/8/layout/orgChart1"/>
    <dgm:cxn modelId="{20B3C8A5-C3E7-4927-A6C3-48B61CE0DBB6}" type="presParOf" srcId="{6CE049AF-1ED6-4154-A5D4-730849098C4A}" destId="{736F6E6A-5DBE-4BA9-A56F-1C603080517C}" srcOrd="1" destOrd="0" presId="urn:microsoft.com/office/officeart/2005/8/layout/orgChart1"/>
    <dgm:cxn modelId="{21CF3D25-7B92-4288-88B3-9206F7822078}" type="presParOf" srcId="{736F6E6A-5DBE-4BA9-A56F-1C603080517C}" destId="{33905AC3-DF7A-4838-AD48-F7D004AF9FD7}" srcOrd="0" destOrd="0" presId="urn:microsoft.com/office/officeart/2005/8/layout/orgChart1"/>
    <dgm:cxn modelId="{767CF08D-60D8-4142-9B33-8BFA1E7BA235}" type="presParOf" srcId="{33905AC3-DF7A-4838-AD48-F7D004AF9FD7}" destId="{EF8E5D73-4A48-4DC7-A9DC-C933AF429179}" srcOrd="0" destOrd="0" presId="urn:microsoft.com/office/officeart/2005/8/layout/orgChart1"/>
    <dgm:cxn modelId="{B4450ABA-F579-4274-BA59-C30BBE7A6369}" type="presParOf" srcId="{33905AC3-DF7A-4838-AD48-F7D004AF9FD7}" destId="{A953D190-8403-452D-B129-588A3D19BDEF}" srcOrd="1" destOrd="0" presId="urn:microsoft.com/office/officeart/2005/8/layout/orgChart1"/>
    <dgm:cxn modelId="{460D9B03-9FF2-4C24-808C-796B20721563}" type="presParOf" srcId="{736F6E6A-5DBE-4BA9-A56F-1C603080517C}" destId="{4AB4DF25-D36D-409E-A180-0FD879F6D271}" srcOrd="1" destOrd="0" presId="urn:microsoft.com/office/officeart/2005/8/layout/orgChart1"/>
    <dgm:cxn modelId="{8CD2BBC4-38DF-4F7C-84F5-2DA706517CD4}" type="presParOf" srcId="{736F6E6A-5DBE-4BA9-A56F-1C603080517C}" destId="{AB9FCF92-A855-40A7-9782-99D01EFD8CE9}" srcOrd="2" destOrd="0" presId="urn:microsoft.com/office/officeart/2005/8/layout/orgChart1"/>
    <dgm:cxn modelId="{7299263C-6621-4574-A106-330B93540502}" type="presParOf" srcId="{6CE049AF-1ED6-4154-A5D4-730849098C4A}" destId="{8071A6C9-0DB1-4D47-8EF9-A18A7E84550A}" srcOrd="2" destOrd="0" presId="urn:microsoft.com/office/officeart/2005/8/layout/orgChart1"/>
    <dgm:cxn modelId="{B1DE89FB-0F5D-400F-BA20-22B4D42D4037}" type="presParOf" srcId="{6CE049AF-1ED6-4154-A5D4-730849098C4A}" destId="{9B986150-B0FC-41C5-9EF6-729EC46327E8}" srcOrd="3" destOrd="0" presId="urn:microsoft.com/office/officeart/2005/8/layout/orgChart1"/>
    <dgm:cxn modelId="{6BE7E763-BB6F-44F3-8FA7-959B348E815A}" type="presParOf" srcId="{9B986150-B0FC-41C5-9EF6-729EC46327E8}" destId="{40EC9715-49C4-4905-997E-18DE148B709D}" srcOrd="0" destOrd="0" presId="urn:microsoft.com/office/officeart/2005/8/layout/orgChart1"/>
    <dgm:cxn modelId="{F6F7CD09-F40C-4647-9B2E-2B286CB9168D}" type="presParOf" srcId="{40EC9715-49C4-4905-997E-18DE148B709D}" destId="{207F2D38-97A0-4A45-9567-CF016BBF85DD}" srcOrd="0" destOrd="0" presId="urn:microsoft.com/office/officeart/2005/8/layout/orgChart1"/>
    <dgm:cxn modelId="{82174C6D-9C08-40BF-80FC-FF4485396549}" type="presParOf" srcId="{40EC9715-49C4-4905-997E-18DE148B709D}" destId="{339337F6-4DCE-4DA6-B47F-26D3F649ECF6}" srcOrd="1" destOrd="0" presId="urn:microsoft.com/office/officeart/2005/8/layout/orgChart1"/>
    <dgm:cxn modelId="{276BA9D5-E52B-4BBF-A035-7257A363A103}" type="presParOf" srcId="{9B986150-B0FC-41C5-9EF6-729EC46327E8}" destId="{E0263D3E-551F-46E7-84D9-234C36688B17}" srcOrd="1" destOrd="0" presId="urn:microsoft.com/office/officeart/2005/8/layout/orgChart1"/>
    <dgm:cxn modelId="{FDB1644B-2097-410F-BF39-129EE3D3C946}" type="presParOf" srcId="{9B986150-B0FC-41C5-9EF6-729EC46327E8}" destId="{84C9EF23-DE00-463C-9279-AEF7AAE9F511}" srcOrd="2" destOrd="0" presId="urn:microsoft.com/office/officeart/2005/8/layout/orgChart1"/>
    <dgm:cxn modelId="{BA77F03C-CCFD-401E-9CB4-9FB42CF5CDD5}" type="presParOf" srcId="{6CE049AF-1ED6-4154-A5D4-730849098C4A}" destId="{304B72F1-AAAE-4A55-A8F6-84738F317C25}" srcOrd="4" destOrd="0" presId="urn:microsoft.com/office/officeart/2005/8/layout/orgChart1"/>
    <dgm:cxn modelId="{47339AD9-4B44-48DC-B202-E22248C9D5F8}" type="presParOf" srcId="{6CE049AF-1ED6-4154-A5D4-730849098C4A}" destId="{59942149-F267-4AAB-A67B-DCD14C322EF3}" srcOrd="5" destOrd="0" presId="urn:microsoft.com/office/officeart/2005/8/layout/orgChart1"/>
    <dgm:cxn modelId="{0FE14C22-9A20-4485-9FE2-182AE872FB70}" type="presParOf" srcId="{59942149-F267-4AAB-A67B-DCD14C322EF3}" destId="{E66AFEF1-A838-47E1-ABB3-B50DD2AB1788}" srcOrd="0" destOrd="0" presId="urn:microsoft.com/office/officeart/2005/8/layout/orgChart1"/>
    <dgm:cxn modelId="{75F43031-8DB8-4024-BDEC-B4473D45C3A3}" type="presParOf" srcId="{E66AFEF1-A838-47E1-ABB3-B50DD2AB1788}" destId="{EABE80EA-7ADA-45BD-8CC4-E2A07D1F5D65}" srcOrd="0" destOrd="0" presId="urn:microsoft.com/office/officeart/2005/8/layout/orgChart1"/>
    <dgm:cxn modelId="{D11610E8-F3D9-4B43-8177-07CFB6D2612E}" type="presParOf" srcId="{E66AFEF1-A838-47E1-ABB3-B50DD2AB1788}" destId="{525A960D-4672-4FF9-878C-DD7573AF38DF}" srcOrd="1" destOrd="0" presId="urn:microsoft.com/office/officeart/2005/8/layout/orgChart1"/>
    <dgm:cxn modelId="{0841AA3E-3E2E-41A3-B4F2-8835A527645D}" type="presParOf" srcId="{59942149-F267-4AAB-A67B-DCD14C322EF3}" destId="{AF9FA004-E266-4EF7-8423-F821BE1AC36F}" srcOrd="1" destOrd="0" presId="urn:microsoft.com/office/officeart/2005/8/layout/orgChart1"/>
    <dgm:cxn modelId="{AB580C1F-DE09-48A3-9E5C-2B6611A49C75}" type="presParOf" srcId="{59942149-F267-4AAB-A67B-DCD14C322EF3}" destId="{27FBAA43-152E-445D-A686-1A8F23FB74EF}" srcOrd="2" destOrd="0" presId="urn:microsoft.com/office/officeart/2005/8/layout/orgChart1"/>
    <dgm:cxn modelId="{DA7CDC88-5022-4006-AE77-7A0C6B769032}" type="presParOf" srcId="{21278203-B357-46B7-936E-DDD695CBFA5D}" destId="{881B8B53-4CEE-4E6B-A545-CEE15B14A7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75552F-AC70-44E3-8135-7B38D84B9346}">
      <dsp:nvSpPr>
        <dsp:cNvPr id="0" name=""/>
        <dsp:cNvSpPr/>
      </dsp:nvSpPr>
      <dsp:spPr>
        <a:xfrm>
          <a:off x="4140460" y="1971811"/>
          <a:ext cx="3242833" cy="375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01"/>
              </a:lnTo>
              <a:lnTo>
                <a:pt x="3242833" y="187601"/>
              </a:lnTo>
              <a:lnTo>
                <a:pt x="3242833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371C8-3F39-40D9-B587-E6D39FEBAFB5}">
      <dsp:nvSpPr>
        <dsp:cNvPr id="0" name=""/>
        <dsp:cNvSpPr/>
      </dsp:nvSpPr>
      <dsp:spPr>
        <a:xfrm>
          <a:off x="4140460" y="1971811"/>
          <a:ext cx="1080944" cy="375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01"/>
              </a:lnTo>
              <a:lnTo>
                <a:pt x="1080944" y="187601"/>
              </a:lnTo>
              <a:lnTo>
                <a:pt x="1080944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EAEC3F-2404-4305-A09D-7B8466E2F692}">
      <dsp:nvSpPr>
        <dsp:cNvPr id="0" name=""/>
        <dsp:cNvSpPr/>
      </dsp:nvSpPr>
      <dsp:spPr>
        <a:xfrm>
          <a:off x="3059515" y="1971811"/>
          <a:ext cx="1080944" cy="375203"/>
        </a:xfrm>
        <a:custGeom>
          <a:avLst/>
          <a:gdLst/>
          <a:ahLst/>
          <a:cxnLst/>
          <a:rect l="0" t="0" r="0" b="0"/>
          <a:pathLst>
            <a:path>
              <a:moveTo>
                <a:pt x="1080944" y="0"/>
              </a:moveTo>
              <a:lnTo>
                <a:pt x="1080944" y="187601"/>
              </a:lnTo>
              <a:lnTo>
                <a:pt x="0" y="187601"/>
              </a:lnTo>
              <a:lnTo>
                <a:pt x="0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C9D89-32CA-4FA2-98F3-E02795DF57B5}">
      <dsp:nvSpPr>
        <dsp:cNvPr id="0" name=""/>
        <dsp:cNvSpPr/>
      </dsp:nvSpPr>
      <dsp:spPr>
        <a:xfrm>
          <a:off x="897626" y="1971811"/>
          <a:ext cx="3242833" cy="375203"/>
        </a:xfrm>
        <a:custGeom>
          <a:avLst/>
          <a:gdLst/>
          <a:ahLst/>
          <a:cxnLst/>
          <a:rect l="0" t="0" r="0" b="0"/>
          <a:pathLst>
            <a:path>
              <a:moveTo>
                <a:pt x="3242833" y="0"/>
              </a:moveTo>
              <a:lnTo>
                <a:pt x="3242833" y="187601"/>
              </a:lnTo>
              <a:lnTo>
                <a:pt x="0" y="187601"/>
              </a:lnTo>
              <a:lnTo>
                <a:pt x="0" y="375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BA4655-7B2B-4E51-A8A2-9D1CABCF74C8}">
      <dsp:nvSpPr>
        <dsp:cNvPr id="0" name=""/>
        <dsp:cNvSpPr/>
      </dsp:nvSpPr>
      <dsp:spPr>
        <a:xfrm>
          <a:off x="1758236" y="648074"/>
          <a:ext cx="4764446" cy="13237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521 instytucji szkolnictwa wyższego**</a:t>
          </a:r>
          <a:endParaRPr lang="pl-PL" sz="2800" kern="1200" dirty="0"/>
        </a:p>
      </dsp:txBody>
      <dsp:txXfrm>
        <a:off x="1758236" y="648074"/>
        <a:ext cx="4764446" cy="1323737"/>
      </dsp:txXfrm>
    </dsp:sp>
    <dsp:sp modelId="{54500070-C7B0-45B8-BC50-33920424229D}">
      <dsp:nvSpPr>
        <dsp:cNvPr id="0" name=""/>
        <dsp:cNvSpPr/>
      </dsp:nvSpPr>
      <dsp:spPr>
        <a:xfrm>
          <a:off x="4283" y="2347015"/>
          <a:ext cx="1786685" cy="893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401 działających</a:t>
          </a:r>
          <a:endParaRPr lang="pl-PL" sz="2000" kern="1200" dirty="0"/>
        </a:p>
      </dsp:txBody>
      <dsp:txXfrm>
        <a:off x="4283" y="2347015"/>
        <a:ext cx="1786685" cy="893342"/>
      </dsp:txXfrm>
    </dsp:sp>
    <dsp:sp modelId="{85C31AF5-1654-43E6-AF82-B967671F72BC}">
      <dsp:nvSpPr>
        <dsp:cNvPr id="0" name=""/>
        <dsp:cNvSpPr/>
      </dsp:nvSpPr>
      <dsp:spPr>
        <a:xfrm>
          <a:off x="2166172" y="2347015"/>
          <a:ext cx="1786685" cy="893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9 przekształconych</a:t>
          </a:r>
          <a:endParaRPr lang="pl-PL" sz="1800" kern="1200" dirty="0"/>
        </a:p>
      </dsp:txBody>
      <dsp:txXfrm>
        <a:off x="2166172" y="2347015"/>
        <a:ext cx="1786685" cy="893342"/>
      </dsp:txXfrm>
    </dsp:sp>
    <dsp:sp modelId="{E2B9C02C-0F34-4091-89C5-1E9E805388D3}">
      <dsp:nvSpPr>
        <dsp:cNvPr id="0" name=""/>
        <dsp:cNvSpPr/>
      </dsp:nvSpPr>
      <dsp:spPr>
        <a:xfrm>
          <a:off x="4328061" y="2347015"/>
          <a:ext cx="1786685" cy="893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46 w likwidacji</a:t>
          </a:r>
          <a:endParaRPr lang="pl-PL" sz="1800" kern="1200" dirty="0"/>
        </a:p>
      </dsp:txBody>
      <dsp:txXfrm>
        <a:off x="4328061" y="2347015"/>
        <a:ext cx="1786685" cy="893342"/>
      </dsp:txXfrm>
    </dsp:sp>
    <dsp:sp modelId="{854DCB37-B6E2-4F62-8F61-294A8FF5555B}">
      <dsp:nvSpPr>
        <dsp:cNvPr id="0" name=""/>
        <dsp:cNvSpPr/>
      </dsp:nvSpPr>
      <dsp:spPr>
        <a:xfrm>
          <a:off x="6489951" y="2347015"/>
          <a:ext cx="1786685" cy="893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smtClean="0"/>
            <a:t>65 zlikwidowanych</a:t>
          </a:r>
          <a:endParaRPr lang="pl-PL" sz="1800" kern="1200"/>
        </a:p>
      </dsp:txBody>
      <dsp:txXfrm>
        <a:off x="6489951" y="2347015"/>
        <a:ext cx="1786685" cy="8933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371C8-3F39-40D9-B587-E6D39FEBAFB5}">
      <dsp:nvSpPr>
        <dsp:cNvPr id="0" name=""/>
        <dsp:cNvSpPr/>
      </dsp:nvSpPr>
      <dsp:spPr>
        <a:xfrm>
          <a:off x="4140460" y="1690011"/>
          <a:ext cx="2929405" cy="508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204"/>
              </a:lnTo>
              <a:lnTo>
                <a:pt x="2929405" y="254204"/>
              </a:lnTo>
              <a:lnTo>
                <a:pt x="2929405" y="5084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EAEC3F-2404-4305-A09D-7B8466E2F692}">
      <dsp:nvSpPr>
        <dsp:cNvPr id="0" name=""/>
        <dsp:cNvSpPr/>
      </dsp:nvSpPr>
      <dsp:spPr>
        <a:xfrm>
          <a:off x="4094740" y="1690011"/>
          <a:ext cx="91440" cy="5084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84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C9D89-32CA-4FA2-98F3-E02795DF57B5}">
      <dsp:nvSpPr>
        <dsp:cNvPr id="0" name=""/>
        <dsp:cNvSpPr/>
      </dsp:nvSpPr>
      <dsp:spPr>
        <a:xfrm>
          <a:off x="1211054" y="1690011"/>
          <a:ext cx="2929405" cy="508409"/>
        </a:xfrm>
        <a:custGeom>
          <a:avLst/>
          <a:gdLst/>
          <a:ahLst/>
          <a:cxnLst/>
          <a:rect l="0" t="0" r="0" b="0"/>
          <a:pathLst>
            <a:path>
              <a:moveTo>
                <a:pt x="2929405" y="0"/>
              </a:moveTo>
              <a:lnTo>
                <a:pt x="2929405" y="254204"/>
              </a:lnTo>
              <a:lnTo>
                <a:pt x="0" y="254204"/>
              </a:lnTo>
              <a:lnTo>
                <a:pt x="0" y="5084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BA4655-7B2B-4E51-A8A2-9D1CABCF74C8}">
      <dsp:nvSpPr>
        <dsp:cNvPr id="0" name=""/>
        <dsp:cNvSpPr/>
      </dsp:nvSpPr>
      <dsp:spPr>
        <a:xfrm>
          <a:off x="912496" y="479513"/>
          <a:ext cx="645592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402 uczelnie działające</a:t>
          </a:r>
          <a:endParaRPr lang="pl-PL" sz="2800" kern="1200" dirty="0"/>
        </a:p>
      </dsp:txBody>
      <dsp:txXfrm>
        <a:off x="912496" y="479513"/>
        <a:ext cx="6455926" cy="1210498"/>
      </dsp:txXfrm>
    </dsp:sp>
    <dsp:sp modelId="{54500070-C7B0-45B8-BC50-33920424229D}">
      <dsp:nvSpPr>
        <dsp:cNvPr id="0" name=""/>
        <dsp:cNvSpPr/>
      </dsp:nvSpPr>
      <dsp:spPr>
        <a:xfrm>
          <a:off x="555" y="2198420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publiczne – 133 (próba badawcza)</a:t>
          </a:r>
          <a:endParaRPr lang="pl-PL" sz="2800" kern="1200" dirty="0"/>
        </a:p>
      </dsp:txBody>
      <dsp:txXfrm>
        <a:off x="555" y="2198420"/>
        <a:ext cx="2420996" cy="1210498"/>
      </dsp:txXfrm>
    </dsp:sp>
    <dsp:sp modelId="{85C31AF5-1654-43E6-AF82-B967671F72BC}">
      <dsp:nvSpPr>
        <dsp:cNvPr id="0" name=""/>
        <dsp:cNvSpPr/>
      </dsp:nvSpPr>
      <dsp:spPr>
        <a:xfrm>
          <a:off x="2929961" y="2198420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niepubliczne </a:t>
          </a:r>
          <a:r>
            <a:rPr lang="pl-PL" sz="2800" kern="1200" dirty="0" smtClean="0"/>
            <a:t>– </a:t>
          </a:r>
          <a:r>
            <a:rPr lang="pl-PL" sz="2800" kern="1200" dirty="0" smtClean="0"/>
            <a:t>261</a:t>
          </a:r>
          <a:endParaRPr lang="pl-PL" sz="2800" kern="1200" dirty="0"/>
        </a:p>
      </dsp:txBody>
      <dsp:txXfrm>
        <a:off x="2929961" y="2198420"/>
        <a:ext cx="2420996" cy="1210498"/>
      </dsp:txXfrm>
    </dsp:sp>
    <dsp:sp modelId="{E2B9C02C-0F34-4091-89C5-1E9E805388D3}">
      <dsp:nvSpPr>
        <dsp:cNvPr id="0" name=""/>
        <dsp:cNvSpPr/>
      </dsp:nvSpPr>
      <dsp:spPr>
        <a:xfrm>
          <a:off x="5859367" y="2198420"/>
          <a:ext cx="2420996" cy="1210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kościelne – </a:t>
          </a:r>
          <a:r>
            <a:rPr lang="pl-PL" sz="2800" kern="1200" dirty="0" smtClean="0"/>
            <a:t>8 </a:t>
          </a:r>
          <a:endParaRPr lang="pl-PL" sz="2800" kern="1200" dirty="0"/>
        </a:p>
      </dsp:txBody>
      <dsp:txXfrm>
        <a:off x="5859367" y="2198420"/>
        <a:ext cx="2420996" cy="12104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B72F1-AAAE-4A55-A8F6-84738F317C25}">
      <dsp:nvSpPr>
        <dsp:cNvPr id="0" name=""/>
        <dsp:cNvSpPr/>
      </dsp:nvSpPr>
      <dsp:spPr>
        <a:xfrm>
          <a:off x="3888432" y="1726211"/>
          <a:ext cx="2982001" cy="379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888"/>
              </a:lnTo>
              <a:lnTo>
                <a:pt x="2982001" y="189888"/>
              </a:lnTo>
              <a:lnTo>
                <a:pt x="2982001" y="379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1A6C9-0DB1-4D47-8EF9-A18A7E84550A}">
      <dsp:nvSpPr>
        <dsp:cNvPr id="0" name=""/>
        <dsp:cNvSpPr/>
      </dsp:nvSpPr>
      <dsp:spPr>
        <a:xfrm>
          <a:off x="3888432" y="1726211"/>
          <a:ext cx="478880" cy="379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888"/>
              </a:lnTo>
              <a:lnTo>
                <a:pt x="478880" y="189888"/>
              </a:lnTo>
              <a:lnTo>
                <a:pt x="478880" y="379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B9DFE-C0A1-49A8-9369-201ACDD0734A}">
      <dsp:nvSpPr>
        <dsp:cNvPr id="0" name=""/>
        <dsp:cNvSpPr/>
      </dsp:nvSpPr>
      <dsp:spPr>
        <a:xfrm>
          <a:off x="1385311" y="1726211"/>
          <a:ext cx="2503120" cy="379777"/>
        </a:xfrm>
        <a:custGeom>
          <a:avLst/>
          <a:gdLst/>
          <a:ahLst/>
          <a:cxnLst/>
          <a:rect l="0" t="0" r="0" b="0"/>
          <a:pathLst>
            <a:path>
              <a:moveTo>
                <a:pt x="2503120" y="0"/>
              </a:moveTo>
              <a:lnTo>
                <a:pt x="2503120" y="189888"/>
              </a:lnTo>
              <a:lnTo>
                <a:pt x="0" y="189888"/>
              </a:lnTo>
              <a:lnTo>
                <a:pt x="0" y="379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C43F1-2777-43E7-ABC6-B1597F9E4878}">
      <dsp:nvSpPr>
        <dsp:cNvPr id="0" name=""/>
        <dsp:cNvSpPr/>
      </dsp:nvSpPr>
      <dsp:spPr>
        <a:xfrm>
          <a:off x="892623" y="821980"/>
          <a:ext cx="5991617" cy="904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300" kern="1200" dirty="0" smtClean="0"/>
            <a:t>Logo</a:t>
          </a:r>
          <a:endParaRPr lang="pl-PL" sz="4300" kern="1200" dirty="0"/>
        </a:p>
      </dsp:txBody>
      <dsp:txXfrm>
        <a:off x="892623" y="821980"/>
        <a:ext cx="5991617" cy="904231"/>
      </dsp:txXfrm>
    </dsp:sp>
    <dsp:sp modelId="{EF8E5D73-4A48-4DC7-A9DC-C933AF429179}">
      <dsp:nvSpPr>
        <dsp:cNvPr id="0" name=""/>
        <dsp:cNvSpPr/>
      </dsp:nvSpPr>
      <dsp:spPr>
        <a:xfrm>
          <a:off x="2199" y="2105988"/>
          <a:ext cx="2766224" cy="904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300" kern="1200" dirty="0" smtClean="0"/>
            <a:t>Sygnet</a:t>
          </a:r>
          <a:endParaRPr lang="pl-PL" sz="4300" kern="1200" dirty="0"/>
        </a:p>
      </dsp:txBody>
      <dsp:txXfrm>
        <a:off x="2199" y="2105988"/>
        <a:ext cx="2766224" cy="904231"/>
      </dsp:txXfrm>
    </dsp:sp>
    <dsp:sp modelId="{207F2D38-97A0-4A45-9567-CF016BBF85DD}">
      <dsp:nvSpPr>
        <dsp:cNvPr id="0" name=""/>
        <dsp:cNvSpPr/>
      </dsp:nvSpPr>
      <dsp:spPr>
        <a:xfrm>
          <a:off x="3148201" y="2105988"/>
          <a:ext cx="2438223" cy="904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300" kern="1200" dirty="0" smtClean="0"/>
            <a:t>Logotyp</a:t>
          </a:r>
          <a:endParaRPr lang="pl-PL" sz="4300" kern="1200" dirty="0"/>
        </a:p>
      </dsp:txBody>
      <dsp:txXfrm>
        <a:off x="3148201" y="2105988"/>
        <a:ext cx="2438223" cy="904231"/>
      </dsp:txXfrm>
    </dsp:sp>
    <dsp:sp modelId="{EABE80EA-7ADA-45BD-8CC4-E2A07D1F5D65}">
      <dsp:nvSpPr>
        <dsp:cNvPr id="0" name=""/>
        <dsp:cNvSpPr/>
      </dsp:nvSpPr>
      <dsp:spPr>
        <a:xfrm>
          <a:off x="5966201" y="2105988"/>
          <a:ext cx="1808462" cy="904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300" i="0" kern="1200" dirty="0" err="1" smtClean="0"/>
            <a:t>Tagline</a:t>
          </a:r>
          <a:endParaRPr lang="pl-PL" sz="4300" i="0" kern="1200" dirty="0"/>
        </a:p>
      </dsp:txBody>
      <dsp:txXfrm>
        <a:off x="5966201" y="2105988"/>
        <a:ext cx="1808462" cy="90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50F7F1-6884-4798-8BEA-4DBF1411A6A6}" type="datetimeFigureOut">
              <a:rPr lang="pl-PL" smtClean="0"/>
              <a:t>2017-05-07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B3533E-C61C-47FF-BE5C-8BF98EE203E3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Logo </a:t>
            </a:r>
            <a:r>
              <a:rPr lang="en-US" dirty="0" err="1"/>
              <a:t>bibliotek</a:t>
            </a:r>
            <a:r>
              <a:rPr lang="en-US" dirty="0"/>
              <a:t> </a:t>
            </a:r>
            <a:r>
              <a:rPr lang="en-US" dirty="0" err="1"/>
              <a:t>akademickich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element </a:t>
            </a:r>
            <a:r>
              <a:rPr lang="en-US" dirty="0" err="1"/>
              <a:t>identyfikacji</a:t>
            </a:r>
            <a:r>
              <a:rPr lang="en-US" dirty="0"/>
              <a:t> </a:t>
            </a:r>
            <a:r>
              <a:rPr lang="en-US" dirty="0" err="1"/>
              <a:t>wizualnej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1640" y="5373216"/>
            <a:ext cx="7304856" cy="98566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pl-PL" dirty="0" smtClean="0"/>
              <a:t>dr Agnieszka </a:t>
            </a:r>
            <a:r>
              <a:rPr lang="pl-PL" dirty="0" err="1" smtClean="0"/>
              <a:t>Fluda-Krokos</a:t>
            </a:r>
            <a:endParaRPr lang="pl-PL" dirty="0" smtClean="0"/>
          </a:p>
          <a:p>
            <a:pPr algn="r"/>
            <a:r>
              <a:rPr lang="pl-PL" dirty="0" smtClean="0"/>
              <a:t>Instytut Nauk o Informacji</a:t>
            </a:r>
          </a:p>
          <a:p>
            <a:pPr algn="r"/>
            <a:r>
              <a:rPr lang="pl-PL" dirty="0" smtClean="0"/>
              <a:t>Uniwersytet Pedagogiczny w Krakowie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5990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Cechy logo (2)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/>
          </a:bodyPr>
          <a:lstStyle/>
          <a:p>
            <a:r>
              <a:rPr lang="pl-PL" sz="2400" dirty="0" smtClean="0"/>
              <a:t>Jakub </a:t>
            </a:r>
            <a:r>
              <a:rPr lang="pl-PL" sz="2400" dirty="0" err="1" smtClean="0"/>
              <a:t>Sudra</a:t>
            </a:r>
            <a:r>
              <a:rPr lang="pl-PL" sz="2400" dirty="0"/>
              <a:t>:</a:t>
            </a:r>
            <a:endParaRPr lang="pl-PL" sz="2400" dirty="0" smtClean="0"/>
          </a:p>
          <a:p>
            <a:pPr marL="0" indent="0">
              <a:buNone/>
            </a:pPr>
            <a:r>
              <a:rPr lang="pl-PL" sz="2400" dirty="0" smtClean="0"/>
              <a:t>1. </a:t>
            </a:r>
            <a:r>
              <a:rPr lang="pl-PL" sz="2400" dirty="0" smtClean="0"/>
              <a:t>czytelność (uproszczenie, konkretność elementów),</a:t>
            </a:r>
          </a:p>
          <a:p>
            <a:pPr marL="0" indent="0">
              <a:buNone/>
            </a:pPr>
            <a:r>
              <a:rPr lang="pl-PL" sz="2400" dirty="0" smtClean="0"/>
              <a:t>2. rozpoznawalność </a:t>
            </a:r>
            <a:r>
              <a:rPr lang="pl-PL" sz="2400" dirty="0"/>
              <a:t>i łatwość zapadania w pamięć (typografia, kolor, oryginalność, konsekwencja),</a:t>
            </a:r>
          </a:p>
          <a:p>
            <a:pPr marL="0" indent="0">
              <a:buNone/>
            </a:pPr>
            <a:r>
              <a:rPr lang="pl-PL" sz="2400" dirty="0" smtClean="0"/>
              <a:t>3. znaczenie </a:t>
            </a:r>
            <a:r>
              <a:rPr lang="pl-PL" sz="2400" dirty="0"/>
              <a:t>i koncept  (przedstawienie branży, </a:t>
            </a:r>
            <a:r>
              <a:rPr lang="pl-PL" sz="2400" dirty="0" smtClean="0"/>
              <a:t>nazwy</a:t>
            </a:r>
            <a:r>
              <a:rPr lang="pl-PL" sz="2400" dirty="0"/>
              <a:t>, </a:t>
            </a:r>
            <a:r>
              <a:rPr lang="pl-PL" sz="2400" dirty="0" smtClean="0"/>
              <a:t>wizerunku</a:t>
            </a:r>
            <a:r>
              <a:rPr lang="pl-PL" sz="2400" dirty="0"/>
              <a:t>, </a:t>
            </a:r>
            <a:r>
              <a:rPr lang="pl-PL" sz="2400" dirty="0" smtClean="0"/>
              <a:t>charakteru</a:t>
            </a:r>
            <a:r>
              <a:rPr lang="pl-PL" sz="2400" dirty="0"/>
              <a:t>, adekwatność formy, pomysłowość, czynnik ruchu, czynnik przestrzenności, </a:t>
            </a:r>
            <a:r>
              <a:rPr lang="pl-PL" sz="2400" dirty="0" err="1"/>
              <a:t>ambigram</a:t>
            </a:r>
            <a:r>
              <a:rPr lang="pl-PL" sz="2400" dirty="0"/>
              <a:t>, </a:t>
            </a:r>
            <a:r>
              <a:rPr lang="pl-PL" sz="2400" dirty="0" err="1"/>
              <a:t>niesugestywność</a:t>
            </a:r>
            <a:r>
              <a:rPr lang="pl-PL" sz="2400" dirty="0"/>
              <a:t>),</a:t>
            </a:r>
          </a:p>
          <a:p>
            <a:pPr marL="0" indent="0">
              <a:buNone/>
            </a:pPr>
            <a:r>
              <a:rPr lang="pl-PL" sz="2400" dirty="0" smtClean="0"/>
              <a:t>4. praktyczna </a:t>
            </a:r>
            <a:r>
              <a:rPr lang="pl-PL" sz="2400" dirty="0"/>
              <a:t>użyteczność (zdolność adaptacji, łatwość wdrożenia, potencjał do stworzenia identyfikacji</a:t>
            </a:r>
            <a:r>
              <a:rPr lang="pl-PL" sz="2400" dirty="0" smtClean="0"/>
              <a:t>).</a:t>
            </a:r>
            <a:endParaRPr lang="pl-PL" sz="2400" dirty="0"/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4237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pl-PL" dirty="0"/>
              <a:t>Cechy logo </a:t>
            </a:r>
            <a:r>
              <a:rPr lang="pl-PL" dirty="0" smtClean="0"/>
              <a:t>(3)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400" b="1" dirty="0" err="1" smtClean="0"/>
              <a:t>Webidea</a:t>
            </a:r>
            <a:r>
              <a:rPr lang="pl-PL" sz="2400" b="1" dirty="0" smtClean="0"/>
              <a:t> (agencja reklamy)</a:t>
            </a:r>
            <a:r>
              <a:rPr lang="pl-PL" sz="2400" dirty="0" smtClean="0"/>
              <a:t>: </a:t>
            </a:r>
            <a:endParaRPr lang="pl-PL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1. prostota</a:t>
            </a:r>
            <a:r>
              <a:rPr lang="pl-PL" sz="24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2. dopasowanie</a:t>
            </a:r>
            <a:r>
              <a:rPr lang="pl-PL" sz="24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3. uniwersalność</a:t>
            </a:r>
            <a:r>
              <a:rPr lang="pl-PL" sz="24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4. ponadczasowość</a:t>
            </a:r>
            <a:r>
              <a:rPr lang="pl-PL" sz="24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5. jasność </a:t>
            </a:r>
            <a:r>
              <a:rPr lang="pl-PL" sz="2400" dirty="0" smtClean="0"/>
              <a:t>przekazu,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dirty="0" smtClean="0"/>
              <a:t>6. </a:t>
            </a:r>
            <a:r>
              <a:rPr lang="pl-PL" sz="2400" dirty="0" err="1" smtClean="0"/>
              <a:t>zapamiętywalność</a:t>
            </a:r>
            <a:r>
              <a:rPr lang="pl-PL" sz="2400" dirty="0" smtClean="0"/>
              <a:t>.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366026" y="1988840"/>
            <a:ext cx="4320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dirty="0" err="1" smtClean="0"/>
              <a:t>CePixel</a:t>
            </a:r>
            <a:r>
              <a:rPr lang="pl-PL" sz="2400" b="1" dirty="0" smtClean="0"/>
              <a:t> (agencja reklamy)</a:t>
            </a:r>
            <a:r>
              <a:rPr lang="pl-PL" sz="2400" dirty="0" smtClean="0"/>
              <a:t>:</a:t>
            </a: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zachwyt od pierwszego wejrzenia,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estetyka ma znaczenie,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zawsze widoczne i czytelne,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dobre skojarzenia to podstawa,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oprócz formy liczy się treść,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dające się zapamiętać,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logo = marka.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6513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Funkcje logo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8760"/>
            <a:ext cx="3754760" cy="5055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 smtClean="0"/>
              <a:t>Joanna </a:t>
            </a:r>
            <a:r>
              <a:rPr lang="pl-PL" sz="2400" b="1" dirty="0" err="1" smtClean="0"/>
              <a:t>Macalik</a:t>
            </a:r>
            <a:r>
              <a:rPr lang="pl-PL" sz="2400" dirty="0" smtClean="0"/>
              <a:t>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 smtClean="0"/>
              <a:t>1. fatyczna,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 smtClean="0"/>
              <a:t>2. poznawcza,</a:t>
            </a:r>
            <a:endParaRPr lang="pl-PL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 smtClean="0"/>
              <a:t>3. dywersyfikacyjna,</a:t>
            </a:r>
            <a:endParaRPr lang="pl-PL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 smtClean="0"/>
              <a:t>4. gwarancyjna,</a:t>
            </a:r>
            <a:endParaRPr lang="pl-PL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dirty="0" smtClean="0"/>
              <a:t>5. emotywna.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139952" y="1484784"/>
            <a:ext cx="47525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dirty="0"/>
              <a:t>1. identyfikacja,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2. podkreślenie indywidualności,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3. odróżnienie,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4. kojarzenie / wrażenie,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5. przyciągnięcie uwagi,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6. oznaczenie,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7. informacja,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8. marketing.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481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Typologie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935480"/>
            <a:ext cx="4824536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 smtClean="0"/>
              <a:t>Michael </a:t>
            </a:r>
            <a:r>
              <a:rPr lang="pl-PL" sz="2400" b="1" dirty="0" err="1" smtClean="0"/>
              <a:t>Evamy</a:t>
            </a:r>
            <a:r>
              <a:rPr lang="pl-PL" sz="2400" dirty="0" smtClean="0"/>
              <a:t>:</a:t>
            </a:r>
          </a:p>
          <a:p>
            <a:pPr marL="0" indent="0">
              <a:buNone/>
            </a:pPr>
            <a:r>
              <a:rPr lang="pl-PL" sz="2400" dirty="0"/>
              <a:t>– znaki </a:t>
            </a:r>
            <a:r>
              <a:rPr lang="pl-PL" sz="2400" dirty="0" smtClean="0"/>
              <a:t>słowne / inicjały,</a:t>
            </a:r>
          </a:p>
          <a:p>
            <a:pPr marL="0" indent="0">
              <a:buNone/>
            </a:pPr>
            <a:r>
              <a:rPr lang="pl-PL" sz="2400" dirty="0"/>
              <a:t>– elementy </a:t>
            </a:r>
            <a:r>
              <a:rPr lang="pl-PL" sz="2400" dirty="0" smtClean="0"/>
              <a:t>typograficzne: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/>
              <a:t> </a:t>
            </a:r>
            <a:r>
              <a:rPr lang="pl-PL" sz="2400" dirty="0" smtClean="0"/>
              <a:t> – </a:t>
            </a:r>
            <a:r>
              <a:rPr lang="pl-PL" sz="2400" dirty="0" smtClean="0"/>
              <a:t>symbole abstrakcyjne,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– </a:t>
            </a:r>
            <a:r>
              <a:rPr lang="pl-PL" sz="2400" dirty="0"/>
              <a:t>symbole </a:t>
            </a:r>
            <a:r>
              <a:rPr lang="pl-PL" sz="2400" dirty="0" smtClean="0"/>
              <a:t>przedstawiające.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788024" y="1988840"/>
            <a:ext cx="41044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/>
              <a:t>Jerzy </a:t>
            </a:r>
            <a:r>
              <a:rPr lang="pl-PL" sz="2400" b="1" dirty="0" err="1"/>
              <a:t>Altkorn</a:t>
            </a:r>
            <a:r>
              <a:rPr lang="pl-PL" sz="2400" dirty="0"/>
              <a:t>:</a:t>
            </a:r>
          </a:p>
          <a:p>
            <a:r>
              <a:rPr lang="pl-PL" sz="2400" dirty="0" smtClean="0"/>
              <a:t>– godła </a:t>
            </a:r>
            <a:r>
              <a:rPr lang="pl-PL" sz="2400" dirty="0"/>
              <a:t>inspirowane nazwą firmy,</a:t>
            </a:r>
          </a:p>
          <a:p>
            <a:r>
              <a:rPr lang="pl-PL" sz="2400" dirty="0"/>
              <a:t>– </a:t>
            </a:r>
            <a:r>
              <a:rPr lang="pl-PL" sz="2400" dirty="0" smtClean="0"/>
              <a:t>godła </a:t>
            </a:r>
            <a:r>
              <a:rPr lang="pl-PL" sz="2400" dirty="0"/>
              <a:t>tematyczne,</a:t>
            </a:r>
          </a:p>
          <a:p>
            <a:r>
              <a:rPr lang="pl-PL" sz="2400" dirty="0"/>
              <a:t>– </a:t>
            </a:r>
            <a:r>
              <a:rPr lang="pl-PL" sz="2400" dirty="0" smtClean="0"/>
              <a:t>godła </a:t>
            </a:r>
            <a:r>
              <a:rPr lang="pl-PL" sz="2400" dirty="0"/>
              <a:t>symboliczne,</a:t>
            </a:r>
          </a:p>
          <a:p>
            <a:r>
              <a:rPr lang="pl-PL" sz="2400" dirty="0"/>
              <a:t>– </a:t>
            </a:r>
            <a:r>
              <a:rPr lang="pl-PL" sz="2400" dirty="0" smtClean="0"/>
              <a:t>godła </a:t>
            </a:r>
            <a:r>
              <a:rPr lang="pl-PL" sz="2400" dirty="0"/>
              <a:t>inspirowane literami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i </a:t>
            </a:r>
            <a:r>
              <a:rPr lang="pl-PL" sz="2400" dirty="0"/>
              <a:t>cyframi,</a:t>
            </a:r>
          </a:p>
          <a:p>
            <a:r>
              <a:rPr lang="pl-PL" sz="2400" dirty="0"/>
              <a:t>– </a:t>
            </a:r>
            <a:r>
              <a:rPr lang="pl-PL" sz="2400" dirty="0" smtClean="0"/>
              <a:t>godła </a:t>
            </a:r>
            <a:r>
              <a:rPr lang="pl-PL" sz="2400" dirty="0"/>
              <a:t>inspirowane heraldyką,</a:t>
            </a:r>
          </a:p>
          <a:p>
            <a:r>
              <a:rPr lang="pl-PL" sz="2400" dirty="0"/>
              <a:t>– </a:t>
            </a:r>
            <a:r>
              <a:rPr lang="pl-PL" sz="2400" dirty="0" smtClean="0"/>
              <a:t>godła </a:t>
            </a:r>
            <a:r>
              <a:rPr lang="pl-PL" sz="2400" dirty="0"/>
              <a:t>abstrakcyjne.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98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Typologie </a:t>
            </a:r>
            <a:r>
              <a:rPr lang="pl-PL" dirty="0" smtClean="0"/>
              <a:t>(2)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 smtClean="0"/>
              <a:t>Michael Fleischer </a:t>
            </a:r>
            <a:r>
              <a:rPr lang="pl-PL" sz="2400" dirty="0" smtClean="0"/>
              <a:t>(za </a:t>
            </a:r>
            <a:r>
              <a:rPr lang="pl-PL" sz="2400" dirty="0" err="1" smtClean="0"/>
              <a:t>Greegiem</a:t>
            </a:r>
            <a:r>
              <a:rPr lang="pl-PL" sz="2400" dirty="0" smtClean="0"/>
              <a:t> </a:t>
            </a:r>
            <a:r>
              <a:rPr lang="pl-PL" sz="2400" dirty="0" err="1" smtClean="0"/>
              <a:t>Berrymanem</a:t>
            </a:r>
            <a:r>
              <a:rPr lang="pl-PL" sz="2400" dirty="0" smtClean="0"/>
              <a:t>):</a:t>
            </a:r>
          </a:p>
          <a:p>
            <a:pPr marL="0" indent="0">
              <a:buNone/>
            </a:pPr>
            <a:r>
              <a:rPr lang="pl-PL" sz="2400" dirty="0"/>
              <a:t>– symbole</a:t>
            </a:r>
            <a:r>
              <a:rPr lang="pl-PL" sz="2400" dirty="0" smtClean="0"/>
              <a:t>,</a:t>
            </a:r>
          </a:p>
          <a:p>
            <a:pPr marL="0" indent="0">
              <a:buNone/>
            </a:pPr>
            <a:r>
              <a:rPr lang="pl-PL" sz="2400" dirty="0"/>
              <a:t>– piktogramy</a:t>
            </a:r>
            <a:r>
              <a:rPr lang="pl-PL" sz="2400" dirty="0" smtClean="0"/>
              <a:t>,</a:t>
            </a:r>
          </a:p>
          <a:p>
            <a:pPr marL="0" indent="0">
              <a:buNone/>
            </a:pPr>
            <a:r>
              <a:rPr lang="pl-PL" sz="2400" dirty="0"/>
              <a:t>– znaki </a:t>
            </a:r>
            <a:r>
              <a:rPr lang="pl-PL" sz="2400" dirty="0" smtClean="0"/>
              <a:t>liternicze,</a:t>
            </a:r>
          </a:p>
          <a:p>
            <a:pPr marL="0" indent="0">
              <a:buNone/>
            </a:pPr>
            <a:r>
              <a:rPr lang="pl-PL" sz="2400" dirty="0"/>
              <a:t>– logo</a:t>
            </a:r>
            <a:r>
              <a:rPr lang="pl-PL" sz="2400" dirty="0" smtClean="0"/>
              <a:t>,</a:t>
            </a:r>
          </a:p>
          <a:p>
            <a:pPr marL="0" indent="0">
              <a:buNone/>
            </a:pPr>
            <a:r>
              <a:rPr lang="pl-PL" sz="2400" dirty="0"/>
              <a:t>– znaki </a:t>
            </a:r>
            <a:r>
              <a:rPr lang="pl-PL" sz="2400" dirty="0" smtClean="0"/>
              <a:t>kombinowane.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427984" y="1844824"/>
            <a:ext cx="47160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 err="1"/>
              <a:t>Gareth</a:t>
            </a:r>
            <a:r>
              <a:rPr lang="pl-PL" sz="2400" b="1" dirty="0"/>
              <a:t> Hardy</a:t>
            </a:r>
            <a:r>
              <a:rPr lang="pl-PL" sz="2400" dirty="0"/>
              <a:t>: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znak graficzny,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znak </a:t>
            </a:r>
            <a:r>
              <a:rPr lang="pl-PL" sz="2400" dirty="0"/>
              <a:t>abstrakcyjny i symboliczny,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emblemat</a:t>
            </a:r>
            <a:r>
              <a:rPr lang="pl-PL" sz="2400" dirty="0"/>
              <a:t>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postać</a:t>
            </a:r>
            <a:r>
              <a:rPr lang="pl-PL" sz="2400" dirty="0"/>
              <a:t>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logotyp</a:t>
            </a:r>
            <a:r>
              <a:rPr lang="pl-PL" sz="2400" dirty="0"/>
              <a:t>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glif</a:t>
            </a:r>
            <a:r>
              <a:rPr lang="pl-PL" sz="2400" dirty="0"/>
              <a:t>,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– </a:t>
            </a:r>
            <a:r>
              <a:rPr lang="pl-PL" sz="2400" dirty="0" smtClean="0"/>
              <a:t>monogram </a:t>
            </a:r>
            <a:r>
              <a:rPr lang="pl-PL" sz="2400" dirty="0"/>
              <a:t>lub inicjał.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190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Charakterystyka logo bibliotek akademickich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Kryteria opisu:</a:t>
            </a:r>
          </a:p>
          <a:p>
            <a:pPr marL="0" indent="0">
              <a:buNone/>
            </a:pPr>
            <a:r>
              <a:rPr lang="pl-PL" dirty="0" smtClean="0"/>
              <a:t>1. informacja </a:t>
            </a:r>
            <a:r>
              <a:rPr lang="pl-PL" dirty="0" smtClean="0"/>
              <a:t>o bibliotece na stronie głównej uczelni,</a:t>
            </a:r>
          </a:p>
          <a:p>
            <a:pPr marL="0" indent="0">
              <a:buNone/>
            </a:pPr>
            <a:r>
              <a:rPr lang="pl-PL" dirty="0" smtClean="0"/>
              <a:t>2. korespondencja </a:t>
            </a:r>
            <a:r>
              <a:rPr lang="pl-PL" dirty="0"/>
              <a:t>logo biblioteki z logo uczelni,</a:t>
            </a:r>
          </a:p>
          <a:p>
            <a:pPr marL="0" indent="0">
              <a:buNone/>
            </a:pPr>
            <a:r>
              <a:rPr lang="pl-PL" dirty="0" smtClean="0"/>
              <a:t>3. typ </a:t>
            </a:r>
            <a:r>
              <a:rPr lang="pl-PL" dirty="0" smtClean="0"/>
              <a:t>logo,</a:t>
            </a:r>
          </a:p>
          <a:p>
            <a:pPr marL="0" indent="0">
              <a:buNone/>
            </a:pPr>
            <a:r>
              <a:rPr lang="pl-PL" dirty="0" smtClean="0"/>
              <a:t>4. motyw </a:t>
            </a:r>
            <a:r>
              <a:rPr lang="pl-PL" dirty="0" smtClean="0"/>
              <a:t>/ </a:t>
            </a:r>
            <a:r>
              <a:rPr lang="pl-PL" dirty="0" smtClean="0"/>
              <a:t>symbol.</a:t>
            </a:r>
            <a:endParaRPr lang="pl-PL" dirty="0" smtClean="0"/>
          </a:p>
          <a:p>
            <a:pPr marL="514350" indent="-514350">
              <a:buAutoNum type="arabicParenR"/>
            </a:pPr>
            <a:endParaRPr lang="pl-PL" dirty="0" smtClean="0"/>
          </a:p>
          <a:p>
            <a:pPr marL="514350" indent="-514350">
              <a:buAutoNum type="arabicParenR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260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sz="4800" dirty="0" smtClean="0"/>
              <a:t>Przykłady </a:t>
            </a:r>
          </a:p>
          <a:p>
            <a:pPr marL="0" indent="0" algn="ctr">
              <a:buNone/>
            </a:pPr>
            <a:endParaRPr lang="pl-PL" sz="4800" dirty="0"/>
          </a:p>
          <a:p>
            <a:pPr marL="0" indent="0" algn="r">
              <a:buNone/>
            </a:pPr>
            <a:endParaRPr lang="pl-PL" sz="2400" dirty="0" smtClean="0"/>
          </a:p>
          <a:p>
            <a:pPr marL="0" indent="0" algn="r">
              <a:buNone/>
            </a:pPr>
            <a:endParaRPr lang="pl-PL" sz="2400" dirty="0"/>
          </a:p>
          <a:p>
            <a:pPr marL="0" indent="0" algn="r">
              <a:buNone/>
            </a:pPr>
            <a:endParaRPr lang="pl-PL" sz="2400" dirty="0" smtClean="0"/>
          </a:p>
          <a:p>
            <a:pPr marL="0" indent="0" algn="r">
              <a:buNone/>
            </a:pPr>
            <a:r>
              <a:rPr lang="pl-PL" sz="2400" dirty="0" smtClean="0"/>
              <a:t>Autorka </a:t>
            </a:r>
            <a:r>
              <a:rPr lang="pl-PL" sz="2400" dirty="0"/>
              <a:t>dziękuje Dyrekcjom Bibliotek, które wyraziły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zgodę </a:t>
            </a:r>
            <a:r>
              <a:rPr lang="pl-PL" sz="2400" dirty="0"/>
              <a:t>na wykorzystanie wizerunku znaku.</a:t>
            </a:r>
          </a:p>
          <a:p>
            <a:pPr marL="0" indent="0" algn="ctr">
              <a:buNone/>
            </a:pP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38189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</a:t>
            </a:r>
            <a:r>
              <a:rPr lang="pl-PL" dirty="0" smtClean="0"/>
              <a:t>1.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40" y="1619343"/>
            <a:ext cx="1540043" cy="246406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9" y="1619343"/>
            <a:ext cx="4823149" cy="2457729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90549" y="4123163"/>
            <a:ext cx="7653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Il. 1, 2. Logo Biblioteki Głównej Akademii Górniczo-Hutniczej w Krakowie</a:t>
            </a:r>
          </a:p>
          <a:p>
            <a:pPr algn="ctr"/>
            <a:r>
              <a:rPr lang="pl-PL" sz="1200" dirty="0"/>
              <a:t>[Źródło: http://</a:t>
            </a:r>
            <a:r>
              <a:rPr lang="pl-PL" sz="1200" dirty="0" smtClean="0"/>
              <a:t>www.bg.agh.edu.pl/pl]</a:t>
            </a:r>
            <a:endParaRPr lang="pl-PL" sz="12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90549" y="4797152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informacji o bibliotece na stronie głównej </a:t>
            </a:r>
            <a:r>
              <a:rPr lang="pl-PL" dirty="0" smtClean="0"/>
              <a:t>uczelni,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Akademii (kolory – zielony, czarny, czerwony),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 smtClean="0"/>
              <a:t>kombinowany </a:t>
            </a:r>
            <a:r>
              <a:rPr lang="pl-PL" dirty="0" smtClean="0"/>
              <a:t>– litera </a:t>
            </a:r>
            <a:r>
              <a:rPr lang="pl-PL" dirty="0" smtClean="0"/>
              <a:t>+ </a:t>
            </a:r>
            <a:r>
              <a:rPr lang="pl-PL" dirty="0" smtClean="0"/>
              <a:t>elem</a:t>
            </a:r>
            <a:r>
              <a:rPr lang="pl-PL" dirty="0" smtClean="0"/>
              <a:t>ent</a:t>
            </a:r>
            <a:r>
              <a:rPr lang="pl-PL" dirty="0" smtClean="0"/>
              <a:t> graficzny,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symbol: oko</a:t>
            </a:r>
            <a:r>
              <a:rPr lang="pl-PL" dirty="0"/>
              <a:t>, książka, monogram „</a:t>
            </a:r>
            <a:r>
              <a:rPr lang="pl-PL" dirty="0" err="1"/>
              <a:t>bg</a:t>
            </a:r>
            <a:r>
              <a:rPr lang="pl-PL" dirty="0"/>
              <a:t> </a:t>
            </a:r>
            <a:r>
              <a:rPr lang="pl-PL" dirty="0" err="1"/>
              <a:t>agh</a:t>
            </a:r>
            <a:r>
              <a:rPr lang="pl-PL" dirty="0" smtClean="0"/>
              <a:t>”.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1606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4712"/>
          </a:xfrm>
        </p:spPr>
        <p:txBody>
          <a:bodyPr/>
          <a:lstStyle/>
          <a:p>
            <a:pPr algn="ctr"/>
            <a:r>
              <a:rPr lang="pl-PL" dirty="0" smtClean="0"/>
              <a:t>Przykład </a:t>
            </a:r>
            <a:r>
              <a:rPr lang="pl-PL" dirty="0" smtClean="0"/>
              <a:t>2.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20" y="3068960"/>
            <a:ext cx="287574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412776"/>
            <a:ext cx="7079505" cy="152151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467544" y="6088559"/>
            <a:ext cx="7920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3, 4. </a:t>
            </a:r>
            <a:r>
              <a:rPr lang="pl-PL" sz="1600" dirty="0"/>
              <a:t>Logo Biblioteki Głównej </a:t>
            </a:r>
            <a:r>
              <a:rPr lang="pl-PL" sz="1600" dirty="0" smtClean="0"/>
              <a:t>Warszawskiego Uniwersytetu Medycznego</a:t>
            </a:r>
            <a:endParaRPr lang="pl-PL" sz="1600" dirty="0"/>
          </a:p>
          <a:p>
            <a:pPr algn="ctr"/>
            <a:r>
              <a:rPr lang="pl-PL" sz="1200" dirty="0"/>
              <a:t>[Źródło: http://biblioteka.wum.edu.pl/]</a:t>
            </a:r>
          </a:p>
          <a:p>
            <a:endParaRPr lang="pl-PL" sz="16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3995935" y="2934288"/>
            <a:ext cx="43924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Opis: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WUM,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WUM – kształt, kolory, berła, Eskulap, w miejscu orła białego w koronie – książka, napis na otoku,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</a:t>
            </a:r>
            <a:r>
              <a:rPr lang="pl-PL" dirty="0" smtClean="0"/>
              <a:t> </a:t>
            </a:r>
            <a:r>
              <a:rPr lang="pl-PL" dirty="0"/>
              <a:t>+ </a:t>
            </a:r>
            <a:r>
              <a:rPr lang="pl-PL" dirty="0" smtClean="0"/>
              <a:t>liczba + </a:t>
            </a:r>
            <a:r>
              <a:rPr lang="pl-PL" dirty="0"/>
              <a:t>element graficzny,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symbol: </a:t>
            </a:r>
            <a:r>
              <a:rPr lang="pl-PL" dirty="0" smtClean="0"/>
              <a:t>berła, Eskulap, książka, data powstania </a:t>
            </a:r>
            <a:r>
              <a:rPr lang="pl-PL" dirty="0" smtClean="0"/>
              <a:t>biblioteki.</a:t>
            </a:r>
            <a:endParaRPr lang="pl-PL" dirty="0" smtClean="0"/>
          </a:p>
          <a:p>
            <a:pPr marL="285750" indent="-285750">
              <a:buFontTx/>
              <a:buChar char="-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4678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404664"/>
            <a:ext cx="8229600" cy="852704"/>
          </a:xfrm>
        </p:spPr>
        <p:txBody>
          <a:bodyPr/>
          <a:lstStyle/>
          <a:p>
            <a:pPr algn="ctr"/>
            <a:r>
              <a:rPr lang="pl-PL" dirty="0" smtClean="0"/>
              <a:t>Przykład 3. 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03291"/>
            <a:ext cx="2539683" cy="253968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03292"/>
            <a:ext cx="5760640" cy="1773898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2699792" y="3356992"/>
            <a:ext cx="6333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5, 6. </a:t>
            </a:r>
            <a:r>
              <a:rPr lang="pl-PL" sz="1600" dirty="0"/>
              <a:t>Logo Biblioteki Głównej </a:t>
            </a:r>
            <a:r>
              <a:rPr lang="pl-PL" sz="1600" dirty="0" smtClean="0"/>
              <a:t>Uniwersytetu Szczecińskiego</a:t>
            </a:r>
            <a:endParaRPr lang="pl-PL" sz="1600" dirty="0"/>
          </a:p>
          <a:p>
            <a:pPr algn="ctr"/>
            <a:r>
              <a:rPr lang="pl-PL" sz="1200" dirty="0"/>
              <a:t>[Źródło: http://bg.szczecin.pl/]</a:t>
            </a:r>
          </a:p>
          <a:p>
            <a:endParaRPr lang="pl-PL" sz="16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323528" y="4365104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</a:t>
            </a:r>
            <a:r>
              <a:rPr lang="pl-PL" dirty="0" smtClean="0"/>
              <a:t>US – </a:t>
            </a:r>
            <a:r>
              <a:rPr lang="pl-PL" dirty="0"/>
              <a:t>kształt (koło, napis w otoku),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znak kombinowany – </a:t>
            </a:r>
            <a:r>
              <a:rPr lang="pl-PL" dirty="0" smtClean="0"/>
              <a:t>litera + </a:t>
            </a:r>
            <a:r>
              <a:rPr lang="pl-PL" dirty="0"/>
              <a:t>element graficzny</a:t>
            </a:r>
            <a:r>
              <a:rPr lang="pl-PL" dirty="0" smtClean="0"/>
              <a:t>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</a:t>
            </a:r>
            <a:r>
              <a:rPr lang="pl-PL" dirty="0" smtClean="0"/>
              <a:t>– Pegaz</a:t>
            </a:r>
            <a:r>
              <a:rPr lang="pl-PL" dirty="0"/>
              <a:t>.</a:t>
            </a:r>
            <a:endParaRPr lang="pl-PL" dirty="0"/>
          </a:p>
          <a:p>
            <a:pPr marL="285750" indent="-285750">
              <a:buFontTx/>
              <a:buChar char="-"/>
            </a:pPr>
            <a:endParaRPr lang="pl-PL" dirty="0" smtClean="0"/>
          </a:p>
          <a:p>
            <a:pPr marL="285750" indent="-285750">
              <a:buFontTx/>
              <a:buChar char="-"/>
            </a:pPr>
            <a:endParaRPr lang="pl-PL" dirty="0" smtClean="0"/>
          </a:p>
          <a:p>
            <a:pPr marL="285750" indent="-285750">
              <a:buFontTx/>
              <a:buChar char="-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010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Biblioteka akademicka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b="1" dirty="0" smtClean="0"/>
              <a:t>Ustawa z 27 lipca 2005 r. Prawo o szkolnictwie wyższym [z </a:t>
            </a:r>
            <a:r>
              <a:rPr lang="pl-PL" b="1" dirty="0" err="1" smtClean="0"/>
              <a:t>późn</a:t>
            </a:r>
            <a:r>
              <a:rPr lang="pl-PL" b="1" dirty="0" smtClean="0"/>
              <a:t>. zmianami] (</a:t>
            </a:r>
            <a:r>
              <a:rPr lang="nn-NO" b="1" dirty="0" smtClean="0"/>
              <a:t>Dz.U</a:t>
            </a:r>
            <a:r>
              <a:rPr lang="nn-NO" b="1" dirty="0"/>
              <a:t>. 2005 Nr 164 poz. </a:t>
            </a:r>
            <a:r>
              <a:rPr lang="nn-NO" b="1" dirty="0" smtClean="0"/>
              <a:t>1365</a:t>
            </a:r>
            <a:r>
              <a:rPr lang="pl-PL" b="1" dirty="0" smtClean="0"/>
              <a:t>):</a:t>
            </a:r>
            <a:endParaRPr lang="pl-PL" b="1" dirty="0" smtClean="0"/>
          </a:p>
          <a:p>
            <a:pPr marL="0" indent="0" algn="just">
              <a:buNone/>
            </a:pPr>
            <a:endParaRPr lang="pl-PL" b="1" dirty="0" smtClean="0"/>
          </a:p>
          <a:p>
            <a:pPr marL="0" indent="0" algn="just">
              <a:buNone/>
            </a:pPr>
            <a:r>
              <a:rPr lang="pl-PL" sz="2400" b="1" dirty="0" smtClean="0"/>
              <a:t>Art</a:t>
            </a:r>
            <a:r>
              <a:rPr lang="pl-PL" sz="2400" b="1" dirty="0"/>
              <a:t>. 88. </a:t>
            </a:r>
            <a:r>
              <a:rPr lang="pl-PL" sz="2400" dirty="0"/>
              <a:t>1. </a:t>
            </a:r>
            <a:r>
              <a:rPr lang="pl-PL" sz="2400" i="1" dirty="0"/>
              <a:t>W uczelni działa system biblioteczno-informacyjny, którego podstawę stanowi biblioteka. Organizację 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>i </a:t>
            </a:r>
            <a:r>
              <a:rPr lang="pl-PL" sz="2400" i="1" dirty="0"/>
              <a:t>funkcjonowanie systemu </a:t>
            </a:r>
            <a:r>
              <a:rPr lang="pl-PL" sz="2400" i="1" dirty="0" smtClean="0"/>
              <a:t>biblioteczno-informacyjnego </a:t>
            </a:r>
            <a:r>
              <a:rPr lang="pl-PL" sz="2400" i="1" dirty="0"/>
              <a:t>uczelni, w tym zasady korzystania z niego przez osoby niebędące pracownikami, doktorantami lub studentami uczelni, określa statut</a:t>
            </a:r>
            <a:r>
              <a:rPr lang="pl-PL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55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1616" y="548680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4</a:t>
            </a:r>
            <a:r>
              <a:rPr lang="pl-PL" dirty="0"/>
              <a:t>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2808312" cy="2808312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683568" y="4509120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7</a:t>
            </a:r>
            <a:r>
              <a:rPr lang="pl-PL" sz="1600" dirty="0" smtClean="0"/>
              <a:t>. </a:t>
            </a:r>
            <a:r>
              <a:rPr lang="pl-PL" sz="1600" dirty="0"/>
              <a:t>Logo Biblioteki </a:t>
            </a:r>
            <a:r>
              <a:rPr lang="pl-PL" sz="1600" dirty="0" smtClean="0"/>
              <a:t>Uniwersytetu Zielonogórskiego</a:t>
            </a:r>
            <a:endParaRPr lang="pl-PL" sz="1600" dirty="0"/>
          </a:p>
          <a:p>
            <a:pPr algn="ctr"/>
            <a:r>
              <a:rPr lang="pl-PL" sz="1200" dirty="0"/>
              <a:t>[Źródło: http://www.bu.uz.zgora.pl/index.php/pl</a:t>
            </a:r>
            <a:r>
              <a:rPr lang="pl-PL" sz="1200" dirty="0" smtClean="0"/>
              <a:t>/]</a:t>
            </a:r>
            <a:endParaRPr lang="pl-PL" sz="1200" dirty="0"/>
          </a:p>
          <a:p>
            <a:endParaRPr lang="pl-PL" sz="16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499992" y="162880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UZ,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nawiązania do logo UZ,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 smtClean="0"/>
              <a:t>kombinowany – </a:t>
            </a:r>
            <a:r>
              <a:rPr lang="pl-PL" dirty="0" smtClean="0"/>
              <a:t>litera </a:t>
            </a:r>
            <a:r>
              <a:rPr lang="pl-PL" dirty="0" smtClean="0"/>
              <a:t>+ </a:t>
            </a:r>
            <a:r>
              <a:rPr lang="pl-PL" dirty="0"/>
              <a:t>element graficzny,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– </a:t>
            </a:r>
            <a:r>
              <a:rPr lang="pl-PL" dirty="0" smtClean="0"/>
              <a:t>zarys nowej siedziby </a:t>
            </a:r>
            <a:r>
              <a:rPr lang="pl-PL" dirty="0" smtClean="0"/>
              <a:t>BUZ</a:t>
            </a:r>
            <a:r>
              <a:rPr lang="pl-PL" dirty="0"/>
              <a:t>.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97973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6120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5.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84" y="2564904"/>
            <a:ext cx="2338818" cy="208823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84" y="1268760"/>
            <a:ext cx="8438096" cy="1180952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300384" y="4941168"/>
            <a:ext cx="3767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8, 9. </a:t>
            </a:r>
            <a:r>
              <a:rPr lang="pl-PL" sz="1600" dirty="0"/>
              <a:t>Logo Biblioteki </a:t>
            </a:r>
            <a:r>
              <a:rPr lang="pl-PL" sz="1600" dirty="0" smtClean="0"/>
              <a:t>Uniwersyteckiej Uniwersytetu Warmińsko-Mazurskiego w Olsztynie </a:t>
            </a:r>
          </a:p>
          <a:p>
            <a:pPr algn="ctr"/>
            <a:r>
              <a:rPr lang="pl-PL" sz="1200" dirty="0" smtClean="0"/>
              <a:t>[Źródło</a:t>
            </a:r>
            <a:r>
              <a:rPr lang="pl-PL" sz="1200" dirty="0"/>
              <a:t>: http://bu.uwm.edu.pl</a:t>
            </a:r>
            <a:r>
              <a:rPr lang="pl-PL" sz="1200" dirty="0" smtClean="0"/>
              <a:t>/]</a:t>
            </a:r>
            <a:endParaRPr lang="pl-PL" sz="16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4139952" y="2780928"/>
            <a:ext cx="4598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UWM,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mała </a:t>
            </a:r>
            <a:r>
              <a:rPr lang="pl-PL" dirty="0"/>
              <a:t>spójność z logo UWM (kolory czerwony i biały),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</a:t>
            </a:r>
            <a:r>
              <a:rPr lang="pl-PL" dirty="0"/>
              <a:t>+ </a:t>
            </a:r>
            <a:r>
              <a:rPr lang="pl-PL" dirty="0"/>
              <a:t>element graficzny,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 – książka, monogram </a:t>
            </a:r>
            <a:r>
              <a:rPr lang="pl-PL" dirty="0" smtClean="0"/>
              <a:t>„BU</a:t>
            </a:r>
            <a:r>
              <a:rPr lang="pl-PL" dirty="0" smtClean="0"/>
              <a:t>”.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83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6.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7504" y="5589240"/>
            <a:ext cx="5022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Il. 10–15. </a:t>
            </a:r>
            <a:r>
              <a:rPr lang="pl-PL" sz="1600" dirty="0"/>
              <a:t>Logo Biblioteki </a:t>
            </a:r>
            <a:r>
              <a:rPr lang="pl-PL" sz="1600" dirty="0" smtClean="0"/>
              <a:t>Uniwersyteckiej </a:t>
            </a:r>
          </a:p>
          <a:p>
            <a:pPr algn="ctr"/>
            <a:r>
              <a:rPr lang="pl-PL" sz="1600" dirty="0" smtClean="0"/>
              <a:t>w Warszawie</a:t>
            </a:r>
            <a:endParaRPr lang="pl-PL" sz="1600" dirty="0"/>
          </a:p>
          <a:p>
            <a:pPr algn="ctr"/>
            <a:r>
              <a:rPr lang="pl-PL" sz="1200" dirty="0"/>
              <a:t>[Źródło: http://bu.uwm.edu.pl/]</a:t>
            </a:r>
            <a:endParaRPr lang="pl-PL" sz="1600" dirty="0"/>
          </a:p>
          <a:p>
            <a:r>
              <a:rPr lang="pl-PL" sz="1600" dirty="0" smtClean="0"/>
              <a:t> </a:t>
            </a:r>
            <a:endParaRPr lang="pl-PL" sz="1600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29" y="1099130"/>
            <a:ext cx="1960620" cy="1939118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41" y="353002"/>
            <a:ext cx="2101588" cy="2685246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549" y="1576806"/>
            <a:ext cx="4056128" cy="146144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29" y="2939899"/>
            <a:ext cx="1923656" cy="190255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43" y="2924944"/>
            <a:ext cx="1923656" cy="2458751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0217"/>
            <a:ext cx="3624080" cy="1305773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4572000" y="4437112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korespondencji z logo UW,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„Księga Znaku”,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kombinowany </a:t>
            </a:r>
            <a:r>
              <a:rPr lang="pl-PL" dirty="0" smtClean="0"/>
              <a:t>– litera </a:t>
            </a:r>
            <a:r>
              <a:rPr lang="pl-PL" dirty="0" smtClean="0"/>
              <a:t>+ </a:t>
            </a:r>
            <a:r>
              <a:rPr lang="pl-PL" dirty="0"/>
              <a:t>element graficzny </a:t>
            </a:r>
            <a:r>
              <a:rPr lang="pl-PL" dirty="0" smtClean="0"/>
              <a:t>+ </a:t>
            </a:r>
            <a:r>
              <a:rPr lang="pl-PL" dirty="0" err="1" smtClean="0"/>
              <a:t>tagline</a:t>
            </a:r>
            <a:r>
              <a:rPr lang="pl-PL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</a:t>
            </a:r>
            <a:r>
              <a:rPr lang="pl-PL" dirty="0" smtClean="0"/>
              <a:t>– </a:t>
            </a:r>
            <a:r>
              <a:rPr lang="pl-PL" dirty="0" smtClean="0"/>
              <a:t>książka.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52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271277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7.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5"/>
          <a:stretch/>
        </p:blipFill>
        <p:spPr>
          <a:xfrm>
            <a:off x="1115616" y="1124744"/>
            <a:ext cx="6677364" cy="1538151"/>
          </a:xfrm>
        </p:spPr>
      </p:pic>
      <p:pic>
        <p:nvPicPr>
          <p:cNvPr id="3074" name="Picture 2" descr="Znalezione obrazy dla zapytania biblioteka uniwersytetu rzeszowskiego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321515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0" y="5877198"/>
            <a:ext cx="5076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16–17. </a:t>
            </a:r>
            <a:r>
              <a:rPr lang="pl-PL" sz="1600" dirty="0"/>
              <a:t>Logo Biblioteki </a:t>
            </a:r>
            <a:r>
              <a:rPr lang="pl-PL" sz="1600" dirty="0" smtClean="0"/>
              <a:t>Uniwersytetu Rzeszowskiego </a:t>
            </a:r>
            <a:endParaRPr lang="pl-PL" sz="1600" dirty="0"/>
          </a:p>
          <a:p>
            <a:pPr algn="ctr"/>
            <a:r>
              <a:rPr lang="pl-PL" sz="1200" dirty="0" smtClean="0"/>
              <a:t>[</a:t>
            </a:r>
            <a:r>
              <a:rPr lang="pl-PL" sz="1200" dirty="0"/>
              <a:t>Źródło: http://bur.ur.edu.pl/]</a:t>
            </a:r>
            <a:endParaRPr lang="pl-PL" sz="1600" dirty="0"/>
          </a:p>
          <a:p>
            <a:endParaRPr lang="pl-PL" sz="16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716016" y="3068960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Uniwersytetu (monogram UR jako element logo biblioteki, kolorystyka),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 smtClean="0"/>
              <a:t>kombinowany </a:t>
            </a:r>
            <a:r>
              <a:rPr lang="pl-PL" dirty="0" smtClean="0"/>
              <a:t>– litera </a:t>
            </a:r>
            <a:r>
              <a:rPr lang="pl-PL" dirty="0" smtClean="0"/>
              <a:t>+ </a:t>
            </a:r>
            <a:r>
              <a:rPr lang="pl-PL" dirty="0"/>
              <a:t>element graficzny,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 – książka, monogram UR.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69222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8.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274246" cy="1196976"/>
          </a:xfr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95" y="2924944"/>
            <a:ext cx="2738332" cy="1944216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35821" y="5157192"/>
            <a:ext cx="40595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Il. 18–19. </a:t>
            </a:r>
            <a:r>
              <a:rPr lang="pl-PL" sz="1600" dirty="0"/>
              <a:t>Logo Biblioteki Uniwersytetu </a:t>
            </a:r>
            <a:r>
              <a:rPr lang="pl-PL" sz="1600" dirty="0" smtClean="0"/>
              <a:t>Technologiczno-Przyrodniczego </a:t>
            </a:r>
            <a:br>
              <a:rPr lang="pl-PL" sz="1600" dirty="0" smtClean="0"/>
            </a:br>
            <a:r>
              <a:rPr lang="pl-PL" sz="1600" dirty="0" smtClean="0"/>
              <a:t>w Bydgoszczy </a:t>
            </a:r>
            <a:endParaRPr lang="pl-PL" sz="1600" dirty="0"/>
          </a:p>
          <a:p>
            <a:pPr algn="ctr"/>
            <a:r>
              <a:rPr lang="pl-PL" sz="1200" dirty="0"/>
              <a:t>[Źródło: http://bg.utp.edu.pl</a:t>
            </a:r>
            <a:r>
              <a:rPr lang="pl-PL" sz="1200" dirty="0" smtClean="0"/>
              <a:t>/]</a:t>
            </a:r>
            <a:endParaRPr lang="pl-PL" sz="16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295410" y="2924944"/>
            <a:ext cx="43090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UTP,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Uniwersytetu (logo UTP jako element logo biblioteki),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+ </a:t>
            </a:r>
            <a:r>
              <a:rPr lang="pl-PL" dirty="0"/>
              <a:t>element </a:t>
            </a:r>
            <a:r>
              <a:rPr lang="pl-PL" dirty="0" smtClean="0"/>
              <a:t>graficzny</a:t>
            </a:r>
            <a:r>
              <a:rPr lang="pl-PL" dirty="0" smtClean="0"/>
              <a:t>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– książka</a:t>
            </a:r>
            <a:r>
              <a:rPr lang="pl-PL" dirty="0" smtClean="0"/>
              <a:t>, logo UPT.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55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9.</a:t>
            </a:r>
            <a:endParaRPr lang="pl-PL" dirty="0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74" y="3501008"/>
            <a:ext cx="2137011" cy="1656184"/>
          </a:xfr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056784" cy="1723546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11560" y="5517232"/>
            <a:ext cx="35283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20–21. </a:t>
            </a:r>
            <a:r>
              <a:rPr lang="pl-PL" sz="1600" dirty="0"/>
              <a:t>Logo Biblioteki </a:t>
            </a:r>
            <a:r>
              <a:rPr lang="pl-PL" sz="1600" dirty="0" smtClean="0"/>
              <a:t>Politechniki Krakowskiej</a:t>
            </a:r>
            <a:endParaRPr lang="pl-PL" sz="1600" dirty="0"/>
          </a:p>
          <a:p>
            <a:pPr algn="ctr"/>
            <a:r>
              <a:rPr lang="pl-PL" sz="1200" dirty="0"/>
              <a:t>[Źródło: http://www.biblos.pk.edu.pl/]</a:t>
            </a:r>
            <a:endParaRPr lang="pl-PL" sz="1600" dirty="0"/>
          </a:p>
          <a:p>
            <a:endParaRPr lang="pl-PL" sz="16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283968" y="3356992"/>
            <a:ext cx="4104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PK,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korespondencja z logo </a:t>
            </a:r>
            <a:r>
              <a:rPr lang="pl-PL" dirty="0" smtClean="0"/>
              <a:t>PK </a:t>
            </a:r>
            <a:r>
              <a:rPr lang="pl-PL" dirty="0"/>
              <a:t>(kolor niebieski),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</a:t>
            </a:r>
            <a:r>
              <a:rPr lang="pl-PL" dirty="0"/>
              <a:t>+ </a:t>
            </a:r>
            <a:r>
              <a:rPr lang="pl-PL" dirty="0"/>
              <a:t>element </a:t>
            </a:r>
            <a:r>
              <a:rPr lang="pl-PL" dirty="0" smtClean="0"/>
              <a:t>graficzny,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– monogram  BPK, książka</a:t>
            </a:r>
            <a:r>
              <a:rPr lang="pl-PL" dirty="0" smtClean="0"/>
              <a:t>, znak poczty e-mailowej – połączenie nośników tradycyjnych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nowoczesnych.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1401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10.</a:t>
            </a:r>
            <a:endParaRPr lang="pl-PL" dirty="0"/>
          </a:p>
        </p:txBody>
      </p:sp>
      <p:pic>
        <p:nvPicPr>
          <p:cNvPr id="2050" name="Picture 2" descr="http://biblioteka.pollub.pl/themes/acquia_marina/img/baner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75915"/>
            <a:ext cx="3352728" cy="125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Znalezione obrazy dla zapytania politechnika lubelska bibliotek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37182"/>
            <a:ext cx="3127110" cy="146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Znalezione obrazy dla zapytania politechnika lubelska biblioteka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049" y="1124744"/>
            <a:ext cx="4678574" cy="145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611560" y="5719227"/>
            <a:ext cx="3956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22–24. </a:t>
            </a:r>
            <a:r>
              <a:rPr lang="pl-PL" sz="1600" dirty="0"/>
              <a:t>Logo Biblioteki Politechniki </a:t>
            </a:r>
            <a:r>
              <a:rPr lang="pl-PL" sz="1600" dirty="0" smtClean="0"/>
              <a:t>Lubelskiej</a:t>
            </a:r>
            <a:endParaRPr lang="pl-PL" sz="1600" dirty="0"/>
          </a:p>
          <a:p>
            <a:pPr algn="ctr"/>
            <a:r>
              <a:rPr lang="pl-PL" sz="1200" dirty="0"/>
              <a:t>[Źródło: http://biblioteka.pollub.pl/]</a:t>
            </a:r>
            <a:endParaRPr lang="pl-PL" sz="1600" dirty="0"/>
          </a:p>
          <a:p>
            <a:endParaRPr lang="pl-PL" sz="16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567644" y="2924944"/>
            <a:ext cx="41088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PL,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korespondencji z logo </a:t>
            </a:r>
            <a:r>
              <a:rPr lang="pl-PL" dirty="0" smtClean="0"/>
              <a:t>PL,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</a:t>
            </a:r>
            <a:r>
              <a:rPr lang="pl-PL" dirty="0"/>
              <a:t>+ </a:t>
            </a:r>
            <a:r>
              <a:rPr lang="pl-PL" dirty="0"/>
              <a:t>element graficzny,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 – książka</a:t>
            </a:r>
            <a:r>
              <a:rPr lang="pl-PL" dirty="0" smtClean="0"/>
              <a:t>, element nawiązujący do rodzaju Uczelni – schemat </a:t>
            </a:r>
            <a:r>
              <a:rPr lang="pl-PL" dirty="0" smtClean="0"/>
              <a:t>przewodów, fragment projektu (?).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56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11.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3134068" cy="2401585"/>
          </a:xfrm>
        </p:spPr>
      </p:pic>
      <p:sp>
        <p:nvSpPr>
          <p:cNvPr id="3" name="pole tekstowe 2"/>
          <p:cNvSpPr txBox="1"/>
          <p:nvPr/>
        </p:nvSpPr>
        <p:spPr>
          <a:xfrm>
            <a:off x="251520" y="4581128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25. </a:t>
            </a:r>
            <a:r>
              <a:rPr lang="pl-PL" sz="1600" dirty="0"/>
              <a:t>Logo </a:t>
            </a:r>
            <a:r>
              <a:rPr lang="pl-PL" sz="1600" dirty="0" smtClean="0"/>
              <a:t>Biblioteki i Wydawnictwa Państwowej Wyższej Szkoły Zawodowej </a:t>
            </a:r>
            <a:br>
              <a:rPr lang="pl-PL" sz="1600" dirty="0" smtClean="0"/>
            </a:br>
            <a:r>
              <a:rPr lang="pl-PL" sz="1600" dirty="0" smtClean="0"/>
              <a:t>w Wałbrzychu</a:t>
            </a:r>
            <a:endParaRPr lang="pl-PL" sz="1600" dirty="0"/>
          </a:p>
          <a:p>
            <a:pPr algn="ctr"/>
            <a:r>
              <a:rPr lang="pl-PL" sz="1200" dirty="0"/>
              <a:t>[Źródło: </a:t>
            </a:r>
            <a:r>
              <a:rPr lang="pl-PL" sz="1200" dirty="0"/>
              <a:t>http://www.pwsz.com.pl/biblioteka-uczelniana/]</a:t>
            </a:r>
            <a:endParaRPr lang="pl-PL" sz="16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860032" y="2204864"/>
            <a:ext cx="36724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PWSZ,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korespondencji z logo </a:t>
            </a:r>
            <a:r>
              <a:rPr lang="pl-PL" dirty="0" smtClean="0"/>
              <a:t>PWSZ </a:t>
            </a:r>
            <a:r>
              <a:rPr lang="pl-PL" dirty="0"/>
              <a:t>/ brak nawiązania do </a:t>
            </a:r>
            <a:r>
              <a:rPr lang="pl-PL" dirty="0" smtClean="0"/>
              <a:t>PWSZ,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</a:t>
            </a:r>
            <a:r>
              <a:rPr lang="pl-PL" dirty="0"/>
              <a:t>+ </a:t>
            </a:r>
            <a:r>
              <a:rPr lang="pl-PL" dirty="0"/>
              <a:t>element </a:t>
            </a:r>
            <a:r>
              <a:rPr lang="pl-PL" dirty="0" smtClean="0"/>
              <a:t>graficzny</a:t>
            </a:r>
            <a:r>
              <a:rPr lang="pl-PL" dirty="0" smtClean="0"/>
              <a:t>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otyw / symbol – monogram BIW, książka.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31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12.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303930"/>
            <a:ext cx="6269252" cy="1737263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1619672" y="3041193"/>
            <a:ext cx="6125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26. </a:t>
            </a:r>
            <a:r>
              <a:rPr lang="pl-PL" sz="1600" dirty="0"/>
              <a:t>Logo Biblioteki </a:t>
            </a:r>
            <a:r>
              <a:rPr lang="pl-PL" sz="1600" dirty="0" smtClean="0"/>
              <a:t>Uczelnianej Akademii Pomorskiej w Słupsku</a:t>
            </a:r>
          </a:p>
          <a:p>
            <a:pPr algn="ctr"/>
            <a:r>
              <a:rPr lang="pl-PL" sz="1200" dirty="0" smtClean="0"/>
              <a:t>[</a:t>
            </a:r>
            <a:r>
              <a:rPr lang="pl-PL" sz="1200" dirty="0"/>
              <a:t>Źródło: http://biblioteka.apsl.edu.pl/index.php/]</a:t>
            </a:r>
            <a:endParaRPr lang="pl-PL" sz="16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115616" y="4077072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AP,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korespondencji z logo uczelni </a:t>
            </a:r>
            <a:r>
              <a:rPr lang="pl-PL" dirty="0" smtClean="0"/>
              <a:t>– wykorzystanie </a:t>
            </a:r>
            <a:r>
              <a:rPr lang="pl-PL" dirty="0"/>
              <a:t>części sygnetu – </a:t>
            </a:r>
            <a:r>
              <a:rPr lang="pl-PL" dirty="0" smtClean="0"/>
              <a:t>gryfa,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/>
              <a:t>kombinowany </a:t>
            </a:r>
            <a:r>
              <a:rPr lang="pl-PL" dirty="0" smtClean="0"/>
              <a:t>– litera </a:t>
            </a:r>
            <a:r>
              <a:rPr lang="pl-PL" dirty="0"/>
              <a:t>+ </a:t>
            </a:r>
            <a:r>
              <a:rPr lang="pl-PL" dirty="0"/>
              <a:t>element graficzny,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 – książka</a:t>
            </a:r>
            <a:r>
              <a:rPr lang="pl-PL" dirty="0" smtClean="0"/>
              <a:t>, </a:t>
            </a:r>
            <a:r>
              <a:rPr lang="pl-PL" dirty="0" smtClean="0"/>
              <a:t>gryf.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0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Przykład </a:t>
            </a:r>
            <a:r>
              <a:rPr lang="pl-PL" dirty="0" smtClean="0"/>
              <a:t>13.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59686"/>
            <a:ext cx="1092064" cy="165079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22650"/>
            <a:ext cx="4896544" cy="1616455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1259632" y="3212976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Il. </a:t>
            </a:r>
            <a:r>
              <a:rPr lang="pl-PL" sz="1600" dirty="0" smtClean="0"/>
              <a:t>27–28. </a:t>
            </a:r>
            <a:r>
              <a:rPr lang="pl-PL" sz="1600" dirty="0"/>
              <a:t>Logo Biblioteki </a:t>
            </a:r>
            <a:r>
              <a:rPr lang="pl-PL" sz="1600" dirty="0" smtClean="0"/>
              <a:t>Głównej Uniwersytetu Ekonomicznego w Krakowie</a:t>
            </a:r>
            <a:endParaRPr lang="pl-PL" sz="1600" dirty="0"/>
          </a:p>
          <a:p>
            <a:pPr algn="ctr"/>
            <a:r>
              <a:rPr lang="pl-PL" sz="1200" dirty="0"/>
              <a:t>[Źródło: http://kangur.uek.krakow.pl</a:t>
            </a:r>
            <a:r>
              <a:rPr lang="pl-PL" sz="1200" dirty="0" smtClean="0"/>
              <a:t>/]</a:t>
            </a:r>
            <a:endParaRPr lang="pl-PL" sz="1600" dirty="0"/>
          </a:p>
        </p:txBody>
      </p:sp>
      <p:sp>
        <p:nvSpPr>
          <p:cNvPr id="8" name="Prostokąt 7"/>
          <p:cNvSpPr/>
          <p:nvPr/>
        </p:nvSpPr>
        <p:spPr>
          <a:xfrm>
            <a:off x="1259632" y="3861048"/>
            <a:ext cx="6780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Opis: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informacje o bibliotece na stronie głównej </a:t>
            </a:r>
            <a:r>
              <a:rPr lang="pl-PL" dirty="0" smtClean="0"/>
              <a:t>UEK,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brak korespondencji z logo </a:t>
            </a:r>
            <a:r>
              <a:rPr lang="pl-PL" dirty="0" smtClean="0"/>
              <a:t>UEK,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znak </a:t>
            </a:r>
            <a:r>
              <a:rPr lang="pl-PL" dirty="0" smtClean="0"/>
              <a:t>literniczy </a:t>
            </a:r>
            <a:r>
              <a:rPr lang="pl-PL" dirty="0" smtClean="0"/>
              <a:t>– monogram </a:t>
            </a:r>
            <a:r>
              <a:rPr lang="pl-PL" dirty="0" smtClean="0"/>
              <a:t>+ </a:t>
            </a:r>
            <a:r>
              <a:rPr lang="pl-PL" dirty="0" smtClean="0"/>
              <a:t>logotyp</a:t>
            </a:r>
            <a:r>
              <a:rPr lang="pl-PL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motyw / symbol – monogram ’b’.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19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Uczelnie wyższe w Polsce (1)</a:t>
            </a:r>
            <a:br>
              <a:rPr lang="pl-PL" dirty="0" smtClean="0"/>
            </a:br>
            <a:r>
              <a:rPr lang="pl-PL" sz="2800" dirty="0" smtClean="0"/>
              <a:t>[wg POLON*]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7200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sz="1400" dirty="0" smtClean="0"/>
          </a:p>
          <a:p>
            <a:pPr marL="0" indent="0">
              <a:buNone/>
            </a:pPr>
            <a:r>
              <a:rPr lang="pl-PL" sz="1400" dirty="0" smtClean="0"/>
              <a:t>* POLON – Zintegrowany System Informacji o Nauce i Szkolnictwie </a:t>
            </a:r>
            <a:r>
              <a:rPr lang="pl-PL" sz="1400" dirty="0" smtClean="0"/>
              <a:t>Wyższym.</a:t>
            </a:r>
            <a:endParaRPr lang="pl-PL" sz="1400" dirty="0" smtClean="0"/>
          </a:p>
          <a:p>
            <a:pPr marL="0" indent="0">
              <a:buNone/>
            </a:pPr>
            <a:r>
              <a:rPr lang="pl-PL" sz="1400" dirty="0" smtClean="0"/>
              <a:t>** Dane z dnia 11 kwietnia 2017 r.</a:t>
            </a:r>
            <a:endParaRPr lang="pl-PL" sz="1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2263878"/>
              </p:ext>
            </p:extLst>
          </p:nvPr>
        </p:nvGraphicFramePr>
        <p:xfrm>
          <a:off x="395536" y="1628800"/>
          <a:ext cx="828092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587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Wnioski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45224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pl-PL" dirty="0" smtClean="0"/>
              <a:t>Budowa: zazwyczaj sygnet + logotyp, bardzo rzadko – </a:t>
            </a:r>
            <a:r>
              <a:rPr lang="pl-PL" i="1" dirty="0" err="1" smtClean="0"/>
              <a:t>tagline</a:t>
            </a:r>
            <a:r>
              <a:rPr lang="pl-PL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pl-PL" dirty="0" smtClean="0"/>
              <a:t>Różnorodność typów logo bibliotek akademickich – </a:t>
            </a:r>
            <a:r>
              <a:rPr lang="pl-PL" dirty="0" smtClean="0"/>
              <a:t>kombinowane (najliczniejsze), symboliczne</a:t>
            </a:r>
            <a:r>
              <a:rPr lang="pl-PL" dirty="0" smtClean="0"/>
              <a:t>, literowe, graficzne, </a:t>
            </a:r>
            <a:r>
              <a:rPr lang="pl-PL" dirty="0" smtClean="0"/>
              <a:t>monogram</a:t>
            </a:r>
            <a:r>
              <a:rPr lang="pl-PL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pl-PL" dirty="0" smtClean="0"/>
              <a:t>Symbole: tradycyjne – książka, budynek biblioteki, logo uczelni; oryginalne – zwierzęta, np. sowa, </a:t>
            </a:r>
            <a:r>
              <a:rPr lang="pl-PL" dirty="0" smtClean="0"/>
              <a:t>stworzenia mitologiczne</a:t>
            </a:r>
            <a:r>
              <a:rPr lang="pl-PL" dirty="0" smtClean="0"/>
              <a:t>, np. gryf, </a:t>
            </a:r>
            <a:r>
              <a:rPr lang="pl-PL" dirty="0" smtClean="0"/>
              <a:t>Pegaz; zazwyczaj zgodne ze specyfiką placówki.</a:t>
            </a:r>
            <a:endParaRPr lang="pl-PL" dirty="0" smtClean="0"/>
          </a:p>
          <a:p>
            <a:pPr marL="514350" indent="-514350" algn="just">
              <a:buAutoNum type="arabicPeriod"/>
            </a:pPr>
            <a:r>
              <a:rPr lang="pl-PL" dirty="0" smtClean="0"/>
              <a:t>Wypełnienie funkcji – </a:t>
            </a:r>
            <a:r>
              <a:rPr lang="pl-PL" dirty="0" smtClean="0"/>
              <a:t>przyciąganie uwagi, określenie tożsamości, identyfikacja, gwarancja jakości i wartości. </a:t>
            </a:r>
          </a:p>
          <a:p>
            <a:pPr marL="514350" indent="-514350" algn="just">
              <a:buAutoNum type="arabicPeriod"/>
            </a:pPr>
            <a:r>
              <a:rPr lang="pl-PL" dirty="0" smtClean="0"/>
              <a:t>Zalety </a:t>
            </a:r>
            <a:r>
              <a:rPr lang="pl-PL" dirty="0" smtClean="0"/>
              <a:t>posiadania logo – </a:t>
            </a:r>
            <a:r>
              <a:rPr lang="pl-PL" dirty="0" smtClean="0"/>
              <a:t>reklama, </a:t>
            </a:r>
            <a:r>
              <a:rPr lang="pl-PL" dirty="0" err="1" smtClean="0"/>
              <a:t>zapamiętywalność</a:t>
            </a:r>
            <a:r>
              <a:rPr lang="pl-PL" dirty="0" smtClean="0"/>
              <a:t>, korespondencja, </a:t>
            </a:r>
            <a:r>
              <a:rPr lang="pl-PL" dirty="0" smtClean="0"/>
              <a:t>skojarzenia, przyciągnięcie uwagi, podkreślenie indywidualności.</a:t>
            </a:r>
            <a:endParaRPr lang="pl-PL" dirty="0" smtClean="0"/>
          </a:p>
          <a:p>
            <a:pPr marL="514350" indent="-514350" algn="just">
              <a:buAutoNum type="arabicPeriod"/>
            </a:pPr>
            <a:r>
              <a:rPr lang="pl-PL" dirty="0" smtClean="0"/>
              <a:t>Logo biblioteki jako element systemu identyfikacji wizualnej instytucji – korespondencja logo biblioteki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 </a:t>
            </a:r>
            <a:r>
              <a:rPr lang="pl-PL" dirty="0" smtClean="0"/>
              <a:t>logiem uczelni (symbole, sygnety, kolorystyka).</a:t>
            </a:r>
          </a:p>
          <a:p>
            <a:pPr marL="514350" indent="-514350" algn="just">
              <a:buAutoNum type="arabicPeriod"/>
            </a:pPr>
            <a:endParaRPr lang="pl-PL" dirty="0" smtClean="0"/>
          </a:p>
          <a:p>
            <a:pPr marL="514350" indent="-514350" algn="just">
              <a:buAutoNum type="arabicPeriod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5571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Bibliografia (wybór)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endParaRPr lang="pl-PL" sz="2300" i="1" dirty="0" smtClean="0"/>
          </a:p>
          <a:p>
            <a:pPr marL="0" indent="0" algn="just">
              <a:buNone/>
            </a:pPr>
            <a:r>
              <a:rPr lang="pl-PL" sz="3000" dirty="0" err="1" smtClean="0"/>
              <a:t>Altkorn</a:t>
            </a:r>
            <a:r>
              <a:rPr lang="pl-PL" sz="3000" dirty="0" smtClean="0"/>
              <a:t> </a:t>
            </a:r>
            <a:r>
              <a:rPr lang="pl-PL" sz="3000" dirty="0"/>
              <a:t>Jerzy, </a:t>
            </a:r>
            <a:r>
              <a:rPr lang="pl-PL" sz="3000" i="1" dirty="0"/>
              <a:t>Wizualizacja firmy</a:t>
            </a:r>
            <a:r>
              <a:rPr lang="pl-PL" sz="3000" dirty="0"/>
              <a:t>, Kraków 1999.</a:t>
            </a:r>
          </a:p>
          <a:p>
            <a:pPr marL="0" indent="0" algn="just">
              <a:buNone/>
            </a:pPr>
            <a:r>
              <a:rPr lang="pl-PL" sz="3000" dirty="0"/>
              <a:t>Augustyn Renata, Kawecka Urszula, </a:t>
            </a:r>
            <a:r>
              <a:rPr lang="pl-PL" sz="3000" i="1" dirty="0"/>
              <a:t>System identyfikacji wizualnej biblioteki jako element komunikacji </a:t>
            </a:r>
            <a:r>
              <a:rPr lang="pl-PL" sz="3000" i="1" dirty="0" smtClean="0"/>
              <a:t/>
            </a:r>
            <a:br>
              <a:rPr lang="pl-PL" sz="3000" i="1" dirty="0" smtClean="0"/>
            </a:br>
            <a:r>
              <a:rPr lang="pl-PL" sz="3000" i="1" dirty="0" smtClean="0"/>
              <a:t>z </a:t>
            </a:r>
            <a:r>
              <a:rPr lang="pl-PL" sz="3000" i="1" dirty="0"/>
              <a:t>czytelnikiem</a:t>
            </a:r>
            <a:r>
              <a:rPr lang="pl-PL" sz="3000" dirty="0"/>
              <a:t>, „Biuletyn EBIB” 2011, nr 5 (123), [online] http://www.ebib.pl/images/stories/numery/123/123_augustyn.pdf, [dostęp:  15 kwietnia 2017].</a:t>
            </a:r>
          </a:p>
          <a:p>
            <a:pPr marL="0" indent="0" algn="just">
              <a:buNone/>
            </a:pPr>
            <a:r>
              <a:rPr lang="pl-PL" sz="3000" dirty="0" err="1"/>
              <a:t>Bajbak</a:t>
            </a:r>
            <a:r>
              <a:rPr lang="pl-PL" sz="3000" dirty="0"/>
              <a:t> Piotr, </a:t>
            </a:r>
            <a:r>
              <a:rPr lang="pl-PL" sz="3000" i="1" dirty="0"/>
              <a:t>Struktura systemu identyfikacji wizualnej firmy</a:t>
            </a:r>
            <a:r>
              <a:rPr lang="pl-PL" sz="3000" dirty="0"/>
              <a:t>, [w:] </a:t>
            </a:r>
            <a:r>
              <a:rPr lang="pl-PL" sz="3000" i="1" dirty="0"/>
              <a:t>Produkcja przekazów multimedialnych</a:t>
            </a:r>
            <a:r>
              <a:rPr lang="pl-PL" sz="3000" dirty="0"/>
              <a:t>, 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>red. M</a:t>
            </a:r>
            <a:r>
              <a:rPr lang="pl-PL" sz="3000" dirty="0"/>
              <a:t>. </a:t>
            </a:r>
            <a:r>
              <a:rPr lang="pl-PL" sz="3000" dirty="0" err="1"/>
              <a:t>Chrząścik</a:t>
            </a:r>
            <a:r>
              <a:rPr lang="pl-PL" sz="3000" dirty="0"/>
              <a:t>, Warszawa 2013, s.  105–135</a:t>
            </a:r>
            <a:r>
              <a:rPr lang="pl-PL" sz="3000" dirty="0" smtClean="0"/>
              <a:t>.</a:t>
            </a:r>
          </a:p>
          <a:p>
            <a:pPr marL="0" indent="0" algn="just">
              <a:buNone/>
            </a:pPr>
            <a:r>
              <a:rPr lang="pl-PL" sz="3000" i="1" dirty="0" err="1" smtClean="0"/>
              <a:t>CePixel</a:t>
            </a:r>
            <a:r>
              <a:rPr lang="pl-PL" sz="3000" i="1" dirty="0" smtClean="0"/>
              <a:t>: Agencja Reklamy</a:t>
            </a:r>
            <a:r>
              <a:rPr lang="pl-PL" sz="3000" dirty="0" smtClean="0"/>
              <a:t>, </a:t>
            </a:r>
            <a:r>
              <a:rPr lang="pl-PL" sz="3000" dirty="0"/>
              <a:t>[online] http://www.cepixel.com</a:t>
            </a:r>
            <a:r>
              <a:rPr lang="pl-PL" sz="3000" dirty="0" smtClean="0"/>
              <a:t>/, [dostęp: 15 kwietnia 2017].</a:t>
            </a:r>
            <a:endParaRPr lang="pl-PL" sz="3000" i="1" dirty="0"/>
          </a:p>
          <a:p>
            <a:pPr marL="0" indent="0" algn="just">
              <a:buNone/>
            </a:pPr>
            <a:r>
              <a:rPr lang="pl-PL" sz="3000" dirty="0" err="1"/>
              <a:t>Evamy</a:t>
            </a:r>
            <a:r>
              <a:rPr lang="pl-PL" sz="3000" dirty="0"/>
              <a:t> Michael, </a:t>
            </a:r>
            <a:r>
              <a:rPr lang="pl-PL" sz="3000" i="1" dirty="0"/>
              <a:t>Logo: przewodnik dla projektantów</a:t>
            </a:r>
            <a:r>
              <a:rPr lang="pl-PL" sz="3000" dirty="0"/>
              <a:t>, Warszawa 2008.</a:t>
            </a:r>
          </a:p>
          <a:p>
            <a:pPr marL="0" indent="0" algn="just">
              <a:buNone/>
            </a:pPr>
            <a:r>
              <a:rPr lang="en-US" sz="3000" dirty="0"/>
              <a:t>Fleischer Michael, </a:t>
            </a:r>
            <a:r>
              <a:rPr lang="en-US" sz="3000" i="1" dirty="0"/>
              <a:t>Corporate  Identity </a:t>
            </a:r>
            <a:r>
              <a:rPr lang="en-US" sz="3000" i="1" dirty="0" err="1"/>
              <a:t>i</a:t>
            </a:r>
            <a:r>
              <a:rPr lang="en-US" sz="3000" i="1" dirty="0"/>
              <a:t> Public Relations</a:t>
            </a:r>
            <a:r>
              <a:rPr lang="en-US" sz="3000" dirty="0"/>
              <a:t>, </a:t>
            </a:r>
            <a:r>
              <a:rPr lang="en-US" sz="3000" dirty="0" err="1"/>
              <a:t>Wrocław</a:t>
            </a:r>
            <a:r>
              <a:rPr lang="en-US" sz="3000" dirty="0"/>
              <a:t> 2003.</a:t>
            </a:r>
            <a:endParaRPr lang="pl-PL" sz="3000" dirty="0"/>
          </a:p>
          <a:p>
            <a:pPr marL="0" indent="0" algn="just">
              <a:buNone/>
            </a:pPr>
            <a:r>
              <a:rPr lang="pl-PL" sz="3000" dirty="0" smtClean="0"/>
              <a:t>Hardy </a:t>
            </a:r>
            <a:r>
              <a:rPr lang="pl-PL" sz="3000" dirty="0" err="1" smtClean="0"/>
              <a:t>Gareth</a:t>
            </a:r>
            <a:r>
              <a:rPr lang="pl-PL" sz="3000" dirty="0"/>
              <a:t>, </a:t>
            </a:r>
            <a:r>
              <a:rPr lang="pl-PL" sz="3000" i="1" dirty="0"/>
              <a:t>Podręcznik projektantów logo. </a:t>
            </a:r>
            <a:r>
              <a:rPr lang="pl-PL" sz="3000" i="1" dirty="0" err="1"/>
              <a:t>Smashing</a:t>
            </a:r>
            <a:r>
              <a:rPr lang="pl-PL" sz="3000" i="1" dirty="0"/>
              <a:t> </a:t>
            </a:r>
            <a:r>
              <a:rPr lang="pl-PL" sz="3000" i="1" dirty="0" smtClean="0"/>
              <a:t>Magazine</a:t>
            </a:r>
            <a:r>
              <a:rPr lang="pl-PL" sz="3000" dirty="0" smtClean="0"/>
              <a:t>, Gliwice 2012.</a:t>
            </a:r>
            <a:endParaRPr lang="pl-PL" sz="3000" i="1" dirty="0" smtClean="0"/>
          </a:p>
          <a:p>
            <a:pPr marL="0" indent="0" algn="just">
              <a:buNone/>
            </a:pPr>
            <a:r>
              <a:rPr lang="pl-PL" sz="3000" i="1" dirty="0" smtClean="0"/>
              <a:t>Jakie </a:t>
            </a:r>
            <a:r>
              <a:rPr lang="pl-PL" sz="3000" i="1" dirty="0"/>
              <a:t>powinno być logo? </a:t>
            </a:r>
            <a:r>
              <a:rPr lang="pl-PL" sz="3000" i="1" dirty="0" err="1"/>
              <a:t>CePixel</a:t>
            </a:r>
            <a:r>
              <a:rPr lang="pl-PL" sz="3000" i="1" dirty="0"/>
              <a:t> BLOG</a:t>
            </a:r>
            <a:r>
              <a:rPr lang="pl-PL" sz="3000" dirty="0"/>
              <a:t>, [online] http://www.cepixel.com/blog/jakie-powinno-byc-logo/, [dostęp: 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>15 </a:t>
            </a:r>
            <a:r>
              <a:rPr lang="pl-PL" sz="3000" dirty="0"/>
              <a:t>kwietnia 2017</a:t>
            </a:r>
            <a:r>
              <a:rPr lang="pl-PL" sz="3000" dirty="0" smtClean="0"/>
              <a:t>].</a:t>
            </a:r>
          </a:p>
          <a:p>
            <a:pPr marL="0" indent="0" algn="just">
              <a:buNone/>
            </a:pPr>
            <a:r>
              <a:rPr lang="pl-PL" sz="3000" dirty="0" err="1" smtClean="0"/>
              <a:t>Kotler</a:t>
            </a:r>
            <a:r>
              <a:rPr lang="pl-PL" sz="3000" dirty="0" smtClean="0"/>
              <a:t> Philip, </a:t>
            </a:r>
            <a:r>
              <a:rPr lang="pl-PL" sz="3000" i="1" dirty="0"/>
              <a:t>Marketing. Analiza, planowanie, wdrażanie i kontrola</a:t>
            </a:r>
            <a:r>
              <a:rPr lang="pl-PL" sz="3000" dirty="0"/>
              <a:t>, </a:t>
            </a:r>
            <a:r>
              <a:rPr lang="pl-PL" sz="3000" dirty="0" smtClean="0"/>
              <a:t>Warszawa 1994. </a:t>
            </a:r>
            <a:endParaRPr lang="pl-PL" sz="3000" dirty="0"/>
          </a:p>
          <a:p>
            <a:pPr marL="0" indent="0" algn="just">
              <a:buNone/>
            </a:pPr>
            <a:r>
              <a:rPr lang="pl-PL" sz="3000" dirty="0"/>
              <a:t>Kruszewski Tomasz, </a:t>
            </a:r>
            <a:r>
              <a:rPr lang="pl-PL" sz="3000" i="1" dirty="0"/>
              <a:t>Logo instytucji non profit – modele stosowane w bibliotekach</a:t>
            </a:r>
            <a:r>
              <a:rPr lang="pl-PL" sz="3000" dirty="0"/>
              <a:t>, „Biblioteka” 2011, nr 15 (24), 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>s</a:t>
            </a:r>
            <a:r>
              <a:rPr lang="pl-PL" sz="3000" dirty="0"/>
              <a:t>. 231–244</a:t>
            </a:r>
            <a:r>
              <a:rPr lang="pl-PL" sz="3000" dirty="0" smtClean="0"/>
              <a:t>.</a:t>
            </a:r>
          </a:p>
          <a:p>
            <a:pPr marL="0" indent="0" algn="just">
              <a:buNone/>
            </a:pPr>
            <a:r>
              <a:rPr lang="pl-PL" sz="3000" dirty="0" err="1" smtClean="0"/>
              <a:t>Macalik</a:t>
            </a:r>
            <a:r>
              <a:rPr lang="pl-PL" sz="3000" dirty="0"/>
              <a:t> Joanna, </a:t>
            </a:r>
            <a:r>
              <a:rPr lang="pl-PL" sz="3000" i="1" dirty="0"/>
              <a:t>Logotyp jako podstawowy element </a:t>
            </a:r>
            <a:r>
              <a:rPr lang="pl-PL" sz="3000" i="1" dirty="0" smtClean="0"/>
              <a:t>identyfikacji wizualnej </a:t>
            </a:r>
            <a:r>
              <a:rPr lang="pl-PL" sz="3000" i="1" dirty="0"/>
              <a:t>miasta – wybrane </a:t>
            </a:r>
            <a:r>
              <a:rPr lang="pl-PL" sz="3000" i="1" dirty="0" smtClean="0"/>
              <a:t>problemy</a:t>
            </a:r>
            <a:r>
              <a:rPr lang="pl-PL" sz="3000" dirty="0"/>
              <a:t>, </a:t>
            </a:r>
            <a:r>
              <a:rPr lang="pl-PL" sz="3000" dirty="0" smtClean="0"/>
              <a:t>„Zeszyty </a:t>
            </a:r>
            <a:r>
              <a:rPr lang="pl-PL" sz="3000" dirty="0"/>
              <a:t>Naukowe Wyższej Szkoły Bankowej we </a:t>
            </a:r>
            <a:r>
              <a:rPr lang="pl-PL" sz="3000" dirty="0" smtClean="0"/>
              <a:t>Wrocławiu” 2013, nr 1 (33), s. 147–161.</a:t>
            </a:r>
          </a:p>
          <a:p>
            <a:pPr marL="0" indent="0" algn="just">
              <a:buNone/>
            </a:pPr>
            <a:r>
              <a:rPr lang="pl-PL" sz="3000" dirty="0" smtClean="0"/>
              <a:t>Morse Joseph S.B., </a:t>
            </a:r>
            <a:r>
              <a:rPr lang="en-US" sz="3000" i="1" dirty="0"/>
              <a:t>4 Principles of Great Logo </a:t>
            </a:r>
            <a:r>
              <a:rPr lang="en-US" sz="3000" i="1" dirty="0" smtClean="0"/>
              <a:t>Design</a:t>
            </a:r>
            <a:r>
              <a:rPr lang="pl-PL" sz="3000" b="1" dirty="0" smtClean="0"/>
              <a:t>, </a:t>
            </a:r>
            <a:r>
              <a:rPr lang="pl-PL" sz="3000" dirty="0" smtClean="0"/>
              <a:t>[</a:t>
            </a:r>
            <a:r>
              <a:rPr lang="pl-PL" sz="3000" dirty="0"/>
              <a:t>online] http://jsbmorse.com/4-principles-of-great-logo-design</a:t>
            </a:r>
            <a:r>
              <a:rPr lang="pl-PL" sz="3000" dirty="0" smtClean="0"/>
              <a:t>/, [dostęp: 15 kwietnia 2017].</a:t>
            </a:r>
            <a:endParaRPr lang="pl-PL" sz="3000" dirty="0"/>
          </a:p>
          <a:p>
            <a:pPr marL="0" indent="0" algn="just">
              <a:buNone/>
            </a:pPr>
            <a:r>
              <a:rPr lang="pl-PL" sz="3000" dirty="0"/>
              <a:t>Pawluczuk Ewa, </a:t>
            </a:r>
            <a:r>
              <a:rPr lang="pl-PL" sz="3000" i="1" dirty="0"/>
              <a:t>Znaki identyfikujące: rodzaje, funkcje i kryteria oceny</a:t>
            </a:r>
            <a:r>
              <a:rPr lang="pl-PL" sz="3000" dirty="0"/>
              <a:t>, Kraków 2001.</a:t>
            </a:r>
          </a:p>
          <a:p>
            <a:pPr marL="0" indent="0" algn="just">
              <a:buNone/>
            </a:pPr>
            <a:r>
              <a:rPr lang="pl-PL" sz="3000" dirty="0" err="1"/>
              <a:t>Sudra</a:t>
            </a:r>
            <a:r>
              <a:rPr lang="pl-PL" sz="3000" dirty="0"/>
              <a:t> Jakub, </a:t>
            </a:r>
            <a:r>
              <a:rPr lang="pl-PL" sz="3000" i="1" dirty="0"/>
              <a:t>Cechy dobrego logo: przewodnik na podstawie analizy znanych marek – </a:t>
            </a:r>
            <a:r>
              <a:rPr lang="pl-PL" sz="3000" i="1" dirty="0" err="1"/>
              <a:t>Sudra</a:t>
            </a:r>
            <a:r>
              <a:rPr lang="pl-PL" sz="3000" i="1" dirty="0"/>
              <a:t> Grafika</a:t>
            </a:r>
            <a:r>
              <a:rPr lang="pl-PL" sz="3000" dirty="0"/>
              <a:t>, [online] http://sudragrafika.com/cechy-dobrego-logo-poradnik-analiza.html, [dostęp:  15 kwietnia 2017</a:t>
            </a:r>
            <a:r>
              <a:rPr lang="pl-PL" sz="3000" dirty="0" smtClean="0"/>
              <a:t>].</a:t>
            </a:r>
          </a:p>
          <a:p>
            <a:pPr marL="0" indent="0" algn="just">
              <a:buNone/>
            </a:pPr>
            <a:r>
              <a:rPr lang="pl-PL" sz="3000" i="1" dirty="0"/>
              <a:t>6 cech dobrego logo, czyli jak to robią eksperci</a:t>
            </a:r>
            <a:r>
              <a:rPr lang="pl-PL" sz="3000" dirty="0"/>
              <a:t>, [online] http://www.webidea.pl/6-cech-dobrego-logo-czyli-jak-to-robia-eksperci/, [dostęp:  15 kwietnia 2017].</a:t>
            </a:r>
          </a:p>
          <a:p>
            <a:pPr marL="0" indent="0" algn="just">
              <a:buNone/>
            </a:pPr>
            <a:r>
              <a:rPr lang="pl-PL" sz="3000" i="1" dirty="0" smtClean="0"/>
              <a:t>Ustawa </a:t>
            </a:r>
            <a:r>
              <a:rPr lang="pl-PL" sz="3000" i="1" dirty="0"/>
              <a:t>z 27 lipca 2005 r. Prawo o szkolnictwie wyższym </a:t>
            </a:r>
            <a:r>
              <a:rPr lang="pl-PL" sz="3000" dirty="0"/>
              <a:t>[z </a:t>
            </a:r>
            <a:r>
              <a:rPr lang="pl-PL" sz="3000" dirty="0" err="1"/>
              <a:t>późn</a:t>
            </a:r>
            <a:r>
              <a:rPr lang="pl-PL" sz="3000" dirty="0"/>
              <a:t>. zmianami] (</a:t>
            </a:r>
            <a:r>
              <a:rPr lang="nn-NO" sz="3000" dirty="0"/>
              <a:t>Dz.U. 2005 Nr 164 poz. 1365</a:t>
            </a:r>
            <a:r>
              <a:rPr lang="pl-PL" sz="3000" dirty="0" smtClean="0"/>
              <a:t>).</a:t>
            </a:r>
          </a:p>
          <a:p>
            <a:pPr marL="0" indent="0" algn="just">
              <a:buNone/>
            </a:pPr>
            <a:r>
              <a:rPr lang="pl-PL" sz="3000" i="1" dirty="0" err="1" smtClean="0"/>
              <a:t>Webidea</a:t>
            </a:r>
            <a:r>
              <a:rPr lang="pl-PL" sz="3000" i="1" dirty="0" smtClean="0"/>
              <a:t>: Projektowanie stron internetowych</a:t>
            </a:r>
            <a:r>
              <a:rPr lang="pl-PL" sz="3000" dirty="0" smtClean="0"/>
              <a:t>, </a:t>
            </a:r>
            <a:r>
              <a:rPr lang="pl-PL" sz="3000" dirty="0"/>
              <a:t>[online] http://www.webidea.pl</a:t>
            </a:r>
            <a:r>
              <a:rPr lang="pl-PL" sz="3000" dirty="0" smtClean="0"/>
              <a:t>/, [dostęp: 15 kwietnia 2017].</a:t>
            </a:r>
            <a:endParaRPr lang="pl-PL" sz="3000" i="1" dirty="0"/>
          </a:p>
          <a:p>
            <a:pPr marL="0" indent="0" algn="just">
              <a:buNone/>
            </a:pPr>
            <a:r>
              <a:rPr lang="pl-PL" sz="3000" dirty="0" smtClean="0"/>
              <a:t>Wiktor Jan, </a:t>
            </a:r>
            <a:r>
              <a:rPr lang="pl-PL" sz="3000" i="1" dirty="0"/>
              <a:t>Komunikacja marketingowa. Modele, struktury, formy </a:t>
            </a:r>
            <a:r>
              <a:rPr lang="pl-PL" sz="3000" i="1" dirty="0" smtClean="0"/>
              <a:t>przekazu</a:t>
            </a:r>
            <a:r>
              <a:rPr lang="pl-PL" sz="3000" dirty="0" smtClean="0"/>
              <a:t>, Warszawa 2013.</a:t>
            </a:r>
            <a:endParaRPr lang="pl-PL" sz="3000" dirty="0" smtClean="0"/>
          </a:p>
          <a:p>
            <a:pPr marL="0" indent="0" algn="just">
              <a:buNone/>
            </a:pPr>
            <a:r>
              <a:rPr lang="pl-PL" sz="3000" dirty="0" err="1" smtClean="0"/>
              <a:t>Włoszczyńska</a:t>
            </a:r>
            <a:r>
              <a:rPr lang="pl-PL" sz="3000" dirty="0" smtClean="0"/>
              <a:t> </a:t>
            </a:r>
            <a:r>
              <a:rPr lang="pl-PL" sz="3000" dirty="0"/>
              <a:t>Anna, </a:t>
            </a:r>
            <a:r>
              <a:rPr lang="pl-PL" sz="3000" i="1" dirty="0"/>
              <a:t>Rola logo i identyfikacji wizualnej bibliotek narodowych</a:t>
            </a:r>
            <a:r>
              <a:rPr lang="pl-PL" sz="3000" dirty="0"/>
              <a:t>, „Zagadnienia Informacji Naukowej” 2008, 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>nr </a:t>
            </a:r>
            <a:r>
              <a:rPr lang="pl-PL" sz="3000" dirty="0"/>
              <a:t>2, s. 63–93.</a:t>
            </a:r>
          </a:p>
          <a:p>
            <a:pPr marL="0" indent="0" algn="just">
              <a:buNone/>
            </a:pPr>
            <a:r>
              <a:rPr lang="pl-PL" sz="3000" dirty="0" err="1" smtClean="0"/>
              <a:t>Zboralski</a:t>
            </a:r>
            <a:r>
              <a:rPr lang="pl-PL" sz="3000" dirty="0" smtClean="0"/>
              <a:t> </a:t>
            </a:r>
            <a:r>
              <a:rPr lang="pl-PL" sz="3000" dirty="0"/>
              <a:t>Marek, </a:t>
            </a:r>
            <a:r>
              <a:rPr lang="pl-PL" sz="3000" i="1" dirty="0"/>
              <a:t>Logotyp</a:t>
            </a:r>
            <a:r>
              <a:rPr lang="pl-PL" sz="3000" dirty="0"/>
              <a:t>,</a:t>
            </a:r>
            <a:r>
              <a:rPr lang="pl-PL" sz="3000" i="1" dirty="0"/>
              <a:t> </a:t>
            </a:r>
            <a:r>
              <a:rPr lang="pl-PL" sz="3000" dirty="0"/>
              <a:t>[w:] </a:t>
            </a:r>
            <a:r>
              <a:rPr lang="pl-PL" sz="3000" i="1" dirty="0"/>
              <a:t>Nazwy firm i produktów</a:t>
            </a:r>
            <a:r>
              <a:rPr lang="pl-PL" sz="3000" dirty="0"/>
              <a:t>, Warszawa 2000, s. 199–205</a:t>
            </a:r>
            <a:r>
              <a:rPr lang="pl-PL" sz="3000" dirty="0" smtClean="0"/>
              <a:t>.</a:t>
            </a:r>
            <a:endParaRPr lang="pl-PL" sz="3000" i="1" dirty="0"/>
          </a:p>
        </p:txBody>
      </p:sp>
    </p:spTree>
    <p:extLst>
      <p:ext uri="{BB962C8B-B14F-4D97-AF65-F5344CB8AC3E}">
        <p14:creationId xmlns:p14="http://schemas.microsoft.com/office/powerpoint/2010/main" val="227179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2504581" y="4906034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pl-PL" dirty="0" smtClean="0"/>
          </a:p>
          <a:p>
            <a:pPr algn="r"/>
            <a:r>
              <a:rPr lang="pl-PL" dirty="0" smtClean="0"/>
              <a:t>Dziękuję za uwagę. </a:t>
            </a:r>
            <a:r>
              <a:rPr lang="pl-PL" dirty="0" smtClean="0">
                <a:sym typeface="Wingdings" panose="05000000000000000000" pitchFamily="2" charset="2"/>
              </a:rPr>
              <a:t></a:t>
            </a:r>
            <a:endParaRPr lang="pl-PL" dirty="0" smtClean="0"/>
          </a:p>
          <a:p>
            <a:pPr algn="r"/>
            <a:r>
              <a:rPr lang="pl-PL" dirty="0" smtClean="0"/>
              <a:t>dr Agnieszka </a:t>
            </a:r>
            <a:r>
              <a:rPr lang="pl-PL" dirty="0" err="1" smtClean="0"/>
              <a:t>Fluda-Krokos</a:t>
            </a:r>
            <a:endParaRPr lang="pl-PL" dirty="0" smtClean="0"/>
          </a:p>
          <a:p>
            <a:pPr algn="r"/>
            <a:r>
              <a:rPr lang="pl-PL" dirty="0" smtClean="0"/>
              <a:t>a.fluda_krokos@interia.pl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014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Uczelnie wyższe w Polsce </a:t>
            </a:r>
            <a:r>
              <a:rPr lang="pl-PL" dirty="0" smtClean="0"/>
              <a:t>(2)</a:t>
            </a:r>
            <a:r>
              <a:rPr lang="pl-PL" dirty="0"/>
              <a:t/>
            </a:r>
            <a:br>
              <a:rPr lang="pl-PL" dirty="0"/>
            </a:br>
            <a:r>
              <a:rPr lang="pl-PL" sz="2800" dirty="0"/>
              <a:t>[wg </a:t>
            </a:r>
            <a:r>
              <a:rPr lang="pl-PL" sz="2800" dirty="0" smtClean="0"/>
              <a:t>POLON]</a:t>
            </a:r>
            <a:endParaRPr lang="pl-PL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79983633"/>
              </p:ext>
            </p:extLst>
          </p:nvPr>
        </p:nvGraphicFramePr>
        <p:xfrm>
          <a:off x="395536" y="1628800"/>
          <a:ext cx="828092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295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Próba badawcza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83981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b="1" dirty="0" smtClean="0"/>
              <a:t>133 uczelnie wyższe publiczne:   </a:t>
            </a:r>
          </a:p>
          <a:p>
            <a:pPr marL="0" indent="0" algn="just">
              <a:buNone/>
            </a:pPr>
            <a:r>
              <a:rPr lang="pl-PL" dirty="0"/>
              <a:t>– 132 </a:t>
            </a:r>
            <a:r>
              <a:rPr lang="pl-PL" dirty="0" smtClean="0"/>
              <a:t>z własną biblioteką akademicką,</a:t>
            </a:r>
          </a:p>
          <a:p>
            <a:pPr marL="0" indent="0" algn="just">
              <a:buNone/>
            </a:pPr>
            <a:r>
              <a:rPr lang="pl-PL" dirty="0"/>
              <a:t>– 1 </a:t>
            </a:r>
            <a:r>
              <a:rPr lang="pl-PL" dirty="0" smtClean="0"/>
              <a:t>korzystająca z biblioteki publicznej,</a:t>
            </a:r>
          </a:p>
          <a:p>
            <a:pPr marL="0" indent="0" algn="just">
              <a:buNone/>
            </a:pPr>
            <a:r>
              <a:rPr lang="pl-PL" dirty="0"/>
              <a:t>– biblioteka </a:t>
            </a:r>
            <a:r>
              <a:rPr lang="pl-PL" dirty="0" smtClean="0"/>
              <a:t>na stronie www uczelni: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/>
              <a:t> – 107 </a:t>
            </a:r>
            <a:r>
              <a:rPr lang="pl-PL" dirty="0" smtClean="0"/>
              <a:t>ze </a:t>
            </a:r>
            <a:r>
              <a:rPr lang="pl-PL" dirty="0" smtClean="0"/>
              <a:t>133 – odnośnik </a:t>
            </a:r>
            <a:r>
              <a:rPr lang="pl-PL" dirty="0" smtClean="0"/>
              <a:t>do strony biblioteki na stronie głównej,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/>
              <a:t> – 26 </a:t>
            </a:r>
            <a:r>
              <a:rPr lang="pl-PL" dirty="0" smtClean="0"/>
              <a:t>ze 133 – brak </a:t>
            </a:r>
            <a:r>
              <a:rPr lang="pl-PL" dirty="0" smtClean="0"/>
              <a:t>informacji </a:t>
            </a:r>
            <a:r>
              <a:rPr lang="pl-PL" dirty="0" smtClean="0"/>
              <a:t>o bibliotece na stronie </a:t>
            </a:r>
            <a:r>
              <a:rPr lang="pl-PL" dirty="0" smtClean="0"/>
              <a:t>głównej,</a:t>
            </a:r>
            <a:endParaRPr lang="pl-PL" dirty="0" smtClean="0"/>
          </a:p>
          <a:p>
            <a:pPr marL="0" indent="0" algn="just">
              <a:buNone/>
            </a:pPr>
            <a:r>
              <a:rPr lang="pl-PL" dirty="0"/>
              <a:t>– 85 </a:t>
            </a:r>
            <a:r>
              <a:rPr lang="pl-PL" dirty="0" smtClean="0"/>
              <a:t>ze 133 – logo biblioteki: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/>
              <a:t> – nawiązanie </a:t>
            </a:r>
            <a:r>
              <a:rPr lang="pl-PL" dirty="0" smtClean="0"/>
              <a:t>do </a:t>
            </a:r>
            <a:r>
              <a:rPr lang="pl-PL" dirty="0" smtClean="0"/>
              <a:t>logo uczelni,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/>
              <a:t> – brak </a:t>
            </a:r>
            <a:r>
              <a:rPr lang="pl-PL" dirty="0" smtClean="0"/>
              <a:t>nawiązania do logo uczelni.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07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07288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Terminologia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b="1" dirty="0" smtClean="0"/>
          </a:p>
          <a:p>
            <a:pPr marL="0" indent="0" algn="just">
              <a:buNone/>
            </a:pPr>
            <a:r>
              <a:rPr lang="pl-PL" b="1" dirty="0" smtClean="0"/>
              <a:t>System </a:t>
            </a:r>
            <a:r>
              <a:rPr lang="pl-PL" b="1" dirty="0"/>
              <a:t>I</a:t>
            </a:r>
            <a:r>
              <a:rPr lang="pl-PL" b="1" dirty="0" smtClean="0"/>
              <a:t>dentyfikacji Wizualnej </a:t>
            </a:r>
            <a:r>
              <a:rPr lang="pl-PL" dirty="0" smtClean="0"/>
              <a:t>(ang. </a:t>
            </a:r>
            <a:r>
              <a:rPr lang="pl-PL" i="1" dirty="0" err="1" smtClean="0"/>
              <a:t>corporate</a:t>
            </a:r>
            <a:r>
              <a:rPr lang="pl-PL" i="1" dirty="0" smtClean="0"/>
              <a:t> </a:t>
            </a:r>
            <a:r>
              <a:rPr lang="pl-PL" i="1" dirty="0" err="1" smtClean="0"/>
              <a:t>identity</a:t>
            </a:r>
            <a:r>
              <a:rPr lang="pl-PL" dirty="0" smtClean="0"/>
              <a:t>):</a:t>
            </a:r>
          </a:p>
          <a:p>
            <a:pPr marL="0" indent="0" algn="just">
              <a:buNone/>
            </a:pPr>
            <a:r>
              <a:rPr lang="pl-PL" sz="2800" dirty="0"/>
              <a:t>– </a:t>
            </a:r>
            <a:r>
              <a:rPr lang="pl-PL" dirty="0" smtClean="0"/>
              <a:t>zespół </a:t>
            </a:r>
            <a:r>
              <a:rPr lang="pl-PL" dirty="0" smtClean="0"/>
              <a:t>znaków odróżniających firmy od siebie, wskazujący na ich misję i strategię funkcjonowania </a:t>
            </a:r>
            <a:r>
              <a:rPr lang="pl-PL" dirty="0" smtClean="0"/>
              <a:t>(Jan Wiktor</a:t>
            </a:r>
            <a:r>
              <a:rPr lang="pl-PL" dirty="0" smtClean="0"/>
              <a:t>);</a:t>
            </a:r>
          </a:p>
          <a:p>
            <a:pPr marL="0" indent="0" algn="just">
              <a:buNone/>
            </a:pPr>
            <a:r>
              <a:rPr lang="pl-PL" sz="2800" dirty="0"/>
              <a:t>– </a:t>
            </a:r>
            <a:r>
              <a:rPr lang="pl-PL" dirty="0" smtClean="0"/>
              <a:t>narzędzie </a:t>
            </a:r>
            <a:r>
              <a:rPr lang="pl-PL" dirty="0" smtClean="0"/>
              <a:t>rywalizacji o miejsce w świadomości potencjalnych odbiorców </a:t>
            </a:r>
            <a:r>
              <a:rPr lang="pl-PL" dirty="0" smtClean="0"/>
              <a:t>(Jerzy </a:t>
            </a:r>
            <a:r>
              <a:rPr lang="pl-PL" dirty="0" err="1" smtClean="0"/>
              <a:t>Altkorn</a:t>
            </a:r>
            <a:r>
              <a:rPr lang="pl-PL" dirty="0" smtClean="0"/>
              <a:t>).</a:t>
            </a:r>
          </a:p>
          <a:p>
            <a:pPr marL="0" indent="0" algn="just">
              <a:buNone/>
            </a:pPr>
            <a:endParaRPr lang="pl-PL" b="1" dirty="0" smtClean="0"/>
          </a:p>
          <a:p>
            <a:pPr marL="0" indent="0" algn="just">
              <a:buNone/>
            </a:pPr>
            <a:endParaRPr lang="pl-PL" b="1" dirty="0" smtClean="0"/>
          </a:p>
        </p:txBody>
      </p:sp>
    </p:spTree>
    <p:extLst>
      <p:ext uri="{BB962C8B-B14F-4D97-AF65-F5344CB8AC3E}">
        <p14:creationId xmlns:p14="http://schemas.microsoft.com/office/powerpoint/2010/main" val="30055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Terminologia </a:t>
            </a:r>
            <a:r>
              <a:rPr lang="pl-PL" dirty="0" smtClean="0"/>
              <a:t>(2)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marL="0" indent="0" algn="just">
              <a:buNone/>
            </a:pPr>
            <a:r>
              <a:rPr lang="pl-PL" b="1" dirty="0"/>
              <a:t>Elementy </a:t>
            </a:r>
            <a:r>
              <a:rPr lang="pl-PL" b="1" dirty="0" smtClean="0"/>
              <a:t>tożsamości wizualnej </a:t>
            </a:r>
            <a:r>
              <a:rPr lang="pl-PL" dirty="0"/>
              <a:t>(</a:t>
            </a:r>
            <a:r>
              <a:rPr lang="pl-PL" dirty="0" err="1" smtClean="0"/>
              <a:t>Altkorn</a:t>
            </a:r>
            <a:r>
              <a:rPr lang="pl-PL" dirty="0" smtClean="0"/>
              <a:t>):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1. </a:t>
            </a:r>
            <a:r>
              <a:rPr lang="pl-PL" u="sng" dirty="0" smtClean="0"/>
              <a:t>znak </a:t>
            </a:r>
            <a:r>
              <a:rPr lang="pl-PL" u="sng" dirty="0" smtClean="0"/>
              <a:t>firmy</a:t>
            </a:r>
            <a:r>
              <a:rPr lang="pl-PL" dirty="0" smtClean="0"/>
              <a:t>,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2. kombinacje </a:t>
            </a:r>
            <a:r>
              <a:rPr lang="pl-PL" dirty="0" smtClean="0"/>
              <a:t>firmowe,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3. liternictwo</a:t>
            </a:r>
            <a:r>
              <a:rPr lang="pl-PL" dirty="0" smtClean="0"/>
              <a:t>,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4. druki </a:t>
            </a:r>
            <a:r>
              <a:rPr lang="pl-PL" dirty="0"/>
              <a:t>firmowe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r>
              <a:rPr lang="pl-PL" dirty="0" smtClean="0"/>
              <a:t>5. oznakowanie </a:t>
            </a:r>
            <a:r>
              <a:rPr lang="pl-PL" dirty="0" smtClean="0"/>
              <a:t>pojazdów,</a:t>
            </a:r>
          </a:p>
          <a:p>
            <a:pPr marL="0" indent="0">
              <a:buNone/>
            </a:pPr>
            <a:r>
              <a:rPr lang="pl-PL" dirty="0" smtClean="0"/>
              <a:t>6. flagi </a:t>
            </a:r>
            <a:r>
              <a:rPr lang="pl-PL" dirty="0" smtClean="0"/>
              <a:t>i proporczyki firmowe,</a:t>
            </a:r>
          </a:p>
          <a:p>
            <a:pPr marL="0" indent="0">
              <a:buNone/>
            </a:pPr>
            <a:r>
              <a:rPr lang="pl-PL" dirty="0" smtClean="0"/>
              <a:t>7. wizytówki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r>
              <a:rPr lang="pl-PL" dirty="0" smtClean="0"/>
              <a:t>8. identyfikatory </a:t>
            </a:r>
            <a:r>
              <a:rPr lang="pl-PL" dirty="0" smtClean="0"/>
              <a:t>pracowników,</a:t>
            </a:r>
          </a:p>
          <a:p>
            <a:pPr marL="0" indent="0">
              <a:buNone/>
            </a:pPr>
            <a:r>
              <a:rPr lang="pl-PL" dirty="0" smtClean="0"/>
              <a:t>9. uniformy</a:t>
            </a:r>
            <a:r>
              <a:rPr lang="pl-PL" dirty="0" smtClean="0"/>
              <a:t>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728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676" y="476672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Terminologia (3)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95044" y="472514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b="1" dirty="0"/>
              <a:t>Logo </a:t>
            </a:r>
            <a:r>
              <a:rPr lang="pl-PL" dirty="0"/>
              <a:t>– znak identyfikacyjny marki, firmy, </a:t>
            </a:r>
            <a:r>
              <a:rPr lang="pl-PL" dirty="0" smtClean="0"/>
              <a:t>instytucji.</a:t>
            </a:r>
            <a:endParaRPr lang="pl-PL" dirty="0"/>
          </a:p>
          <a:p>
            <a:pPr algn="just"/>
            <a:r>
              <a:rPr lang="pl-PL" b="1" dirty="0"/>
              <a:t>Sygnet </a:t>
            </a:r>
            <a:r>
              <a:rPr lang="pl-PL" dirty="0"/>
              <a:t>– obraz </a:t>
            </a:r>
            <a:r>
              <a:rPr lang="pl-PL" dirty="0" smtClean="0"/>
              <a:t>będący </a:t>
            </a:r>
            <a:r>
              <a:rPr lang="pl-PL" dirty="0"/>
              <a:t>elementem logo, graficzne przedstawienie </a:t>
            </a:r>
            <a:r>
              <a:rPr lang="pl-PL" dirty="0" smtClean="0"/>
              <a:t>nazwy.</a:t>
            </a:r>
            <a:endParaRPr lang="pl-PL" dirty="0"/>
          </a:p>
          <a:p>
            <a:pPr algn="just"/>
            <a:r>
              <a:rPr lang="pl-PL" b="1" dirty="0" smtClean="0"/>
              <a:t>Logotyp </a:t>
            </a:r>
            <a:r>
              <a:rPr lang="pl-PL" dirty="0"/>
              <a:t>– tekst będący elementem logo, literowe przedstawienie </a:t>
            </a:r>
            <a:r>
              <a:rPr lang="pl-PL" dirty="0" smtClean="0"/>
              <a:t>nazwy.</a:t>
            </a:r>
            <a:endParaRPr lang="pl-PL" dirty="0"/>
          </a:p>
          <a:p>
            <a:pPr algn="just"/>
            <a:r>
              <a:rPr lang="pl-PL" b="1" dirty="0" err="1" smtClean="0"/>
              <a:t>Tagline</a:t>
            </a:r>
            <a:r>
              <a:rPr lang="pl-PL" b="1" dirty="0" smtClean="0"/>
              <a:t> </a:t>
            </a:r>
            <a:r>
              <a:rPr lang="pl-PL" dirty="0"/>
              <a:t>– slogan, hasło reklamowe będące elementem logo</a:t>
            </a:r>
            <a:r>
              <a:rPr lang="pl-PL" dirty="0" smtClean="0"/>
              <a:t>.</a:t>
            </a:r>
            <a:endParaRPr lang="pl-PL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66267666"/>
              </p:ext>
            </p:extLst>
          </p:nvPr>
        </p:nvGraphicFramePr>
        <p:xfrm>
          <a:off x="700158" y="892944"/>
          <a:ext cx="7776864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24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Cechy logo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Michael Fleischer:</a:t>
            </a:r>
          </a:p>
          <a:p>
            <a:pPr marL="0" indent="0">
              <a:buNone/>
            </a:pPr>
            <a:r>
              <a:rPr lang="pl-PL" dirty="0" smtClean="0"/>
              <a:t>1. złożoność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r>
              <a:rPr lang="pl-PL" dirty="0" smtClean="0"/>
              <a:t>2. naturalność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r>
              <a:rPr lang="pl-PL" dirty="0" smtClean="0"/>
              <a:t>3. asocjacyjność</a:t>
            </a:r>
            <a:r>
              <a:rPr lang="pl-PL" dirty="0" smtClean="0"/>
              <a:t>,</a:t>
            </a:r>
          </a:p>
          <a:p>
            <a:pPr marL="0" indent="0">
              <a:buNone/>
            </a:pPr>
            <a:r>
              <a:rPr lang="pl-PL" dirty="0" smtClean="0"/>
              <a:t>4. symetria.</a:t>
            </a:r>
          </a:p>
          <a:p>
            <a:r>
              <a:rPr lang="pl-PL" dirty="0"/>
              <a:t>Joseph Stephen </a:t>
            </a:r>
            <a:r>
              <a:rPr lang="pl-PL" dirty="0" err="1"/>
              <a:t>Breese</a:t>
            </a:r>
            <a:r>
              <a:rPr lang="pl-PL" dirty="0"/>
              <a:t> Morse:</a:t>
            </a:r>
          </a:p>
          <a:p>
            <a:pPr marL="0" indent="0">
              <a:buNone/>
            </a:pPr>
            <a:r>
              <a:rPr lang="pl-PL" dirty="0" smtClean="0"/>
              <a:t>1. musi </a:t>
            </a:r>
            <a:r>
              <a:rPr lang="pl-PL" dirty="0"/>
              <a:t>spełniać zasady </a:t>
            </a:r>
            <a:r>
              <a:rPr lang="pl-PL" dirty="0" smtClean="0"/>
              <a:t>projektowania,</a:t>
            </a:r>
          </a:p>
          <a:p>
            <a:pPr marL="0" indent="0">
              <a:buNone/>
            </a:pPr>
            <a:r>
              <a:rPr lang="pl-PL" dirty="0" smtClean="0"/>
              <a:t>2. musi </a:t>
            </a:r>
            <a:r>
              <a:rPr lang="pl-PL" dirty="0"/>
              <a:t>być </a:t>
            </a:r>
            <a:r>
              <a:rPr lang="pl-PL" dirty="0" smtClean="0"/>
              <a:t>funkcjonalne,</a:t>
            </a:r>
          </a:p>
          <a:p>
            <a:pPr marL="0" indent="0">
              <a:buNone/>
            </a:pPr>
            <a:r>
              <a:rPr lang="pl-PL" dirty="0" smtClean="0"/>
              <a:t>3. musi </a:t>
            </a:r>
            <a:r>
              <a:rPr lang="pl-PL" dirty="0"/>
              <a:t>być </a:t>
            </a:r>
            <a:r>
              <a:rPr lang="pl-PL" dirty="0" smtClean="0"/>
              <a:t>reprezentatywne,</a:t>
            </a:r>
          </a:p>
          <a:p>
            <a:pPr marL="0" indent="0">
              <a:buNone/>
            </a:pPr>
            <a:r>
              <a:rPr lang="pl-PL" dirty="0" smtClean="0"/>
              <a:t>4. musi </a:t>
            </a:r>
            <a:r>
              <a:rPr lang="pl-PL" dirty="0"/>
              <a:t>być unikalne.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77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Siatk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1211</TotalTime>
  <Words>1585</Words>
  <Application>Microsoft Office PowerPoint</Application>
  <PresentationFormat>Pokaz na ekranie (4:3)</PresentationFormat>
  <Paragraphs>289</Paragraphs>
  <Slides>32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33" baseType="lpstr">
      <vt:lpstr>Przepływ</vt:lpstr>
      <vt:lpstr>Logo bibliotek akademickich jako element identyfikacji wizualnej</vt:lpstr>
      <vt:lpstr>Biblioteka akademicka</vt:lpstr>
      <vt:lpstr>Uczelnie wyższe w Polsce (1) [wg POLON*]</vt:lpstr>
      <vt:lpstr>Uczelnie wyższe w Polsce (2) [wg POLON]</vt:lpstr>
      <vt:lpstr>Próba badawcza</vt:lpstr>
      <vt:lpstr>Terminologia (1)</vt:lpstr>
      <vt:lpstr>Terminologia (2)</vt:lpstr>
      <vt:lpstr>Terminologia (3)</vt:lpstr>
      <vt:lpstr>Cechy logo (1)</vt:lpstr>
      <vt:lpstr>Cechy logo (2)</vt:lpstr>
      <vt:lpstr>Cechy logo (3)</vt:lpstr>
      <vt:lpstr>Funkcje logo (1)</vt:lpstr>
      <vt:lpstr>Typologie (1)</vt:lpstr>
      <vt:lpstr>Typologie (2)</vt:lpstr>
      <vt:lpstr>Charakterystyka logo bibliotek akademickich</vt:lpstr>
      <vt:lpstr>Prezentacja programu PowerPoint</vt:lpstr>
      <vt:lpstr>Przykład 1.</vt:lpstr>
      <vt:lpstr>Przykład 2.</vt:lpstr>
      <vt:lpstr>Przykład 3. </vt:lpstr>
      <vt:lpstr>Przykład 4.</vt:lpstr>
      <vt:lpstr>Przykład 5.</vt:lpstr>
      <vt:lpstr>Przykład 6.</vt:lpstr>
      <vt:lpstr>Przykład 7.</vt:lpstr>
      <vt:lpstr>Przykład 8.</vt:lpstr>
      <vt:lpstr>Przykład 9.</vt:lpstr>
      <vt:lpstr>Przykład 10.</vt:lpstr>
      <vt:lpstr>Przykład 11.</vt:lpstr>
      <vt:lpstr>Przykład 12.</vt:lpstr>
      <vt:lpstr>Przykład 13.</vt:lpstr>
      <vt:lpstr>Wnioski </vt:lpstr>
      <vt:lpstr>Bibliografia (wybór)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bibliotek akademickich jako element identyfikacji wizualnej</dc:title>
  <dc:creator>Agnieszka</dc:creator>
  <cp:lastModifiedBy>Agnieszka</cp:lastModifiedBy>
  <cp:revision>103</cp:revision>
  <cp:lastPrinted>2017-05-07T21:25:22Z</cp:lastPrinted>
  <dcterms:created xsi:type="dcterms:W3CDTF">2017-05-02T20:53:02Z</dcterms:created>
  <dcterms:modified xsi:type="dcterms:W3CDTF">2017-05-07T21:28:29Z</dcterms:modified>
</cp:coreProperties>
</file>