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65" r:id="rId4"/>
    <p:sldId id="264" r:id="rId5"/>
    <p:sldId id="261" r:id="rId6"/>
    <p:sldId id="262" r:id="rId7"/>
    <p:sldId id="266" r:id="rId8"/>
    <p:sldId id="267" r:id="rId9"/>
    <p:sldId id="268" r:id="rId10"/>
    <p:sldId id="269" r:id="rId11"/>
    <p:sldId id="270" r:id="rId12"/>
    <p:sldId id="271" r:id="rId13"/>
    <p:sldId id="272" r:id="rId14"/>
    <p:sldId id="273" r:id="rId15"/>
    <p:sldId id="274" r:id="rId16"/>
    <p:sldId id="275" r:id="rId17"/>
    <p:sldId id="276" r:id="rId18"/>
    <p:sldId id="277" r:id="rId19"/>
    <p:sldId id="278" r:id="rId20"/>
    <p:sldId id="279" r:id="rId21"/>
    <p:sldId id="285" r:id="rId22"/>
    <p:sldId id="281" r:id="rId23"/>
    <p:sldId id="282" r:id="rId24"/>
  </p:sldIdLst>
  <p:sldSz cx="9072563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8" d="100"/>
          <a:sy n="118" d="100"/>
        </p:scale>
        <p:origin x="-1458" y="54"/>
      </p:cViewPr>
      <p:guideLst>
        <p:guide orient="horz" pos="2160"/>
        <p:guide pos="285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0442" y="2130426"/>
            <a:ext cx="7711679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60885" y="3886200"/>
            <a:ext cx="6350794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DBC86-BDCB-436E-AB2C-3B207283D6F4}" type="datetimeFigureOut">
              <a:rPr lang="ru-RU" smtClean="0"/>
              <a:pPr/>
              <a:t>04.05.2017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39F29-AFE0-4CAC-9EA7-0ADE35F055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DBC86-BDCB-436E-AB2C-3B207283D6F4}" type="datetimeFigureOut">
              <a:rPr lang="ru-RU" smtClean="0"/>
              <a:pPr/>
              <a:t>04.05.2017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39F29-AFE0-4CAC-9EA7-0ADE35F055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77608" y="274639"/>
            <a:ext cx="2041327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3628" y="274639"/>
            <a:ext cx="5972771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DBC86-BDCB-436E-AB2C-3B207283D6F4}" type="datetimeFigureOut">
              <a:rPr lang="ru-RU" smtClean="0"/>
              <a:pPr/>
              <a:t>04.05.2017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39F29-AFE0-4CAC-9EA7-0ADE35F055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DBC86-BDCB-436E-AB2C-3B207283D6F4}" type="datetimeFigureOut">
              <a:rPr lang="ru-RU" smtClean="0"/>
              <a:pPr/>
              <a:t>04.05.2017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39F29-AFE0-4CAC-9EA7-0ADE35F055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6670" y="4406901"/>
            <a:ext cx="7711679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16670" y="2906713"/>
            <a:ext cx="7711679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DBC86-BDCB-436E-AB2C-3B207283D6F4}" type="datetimeFigureOut">
              <a:rPr lang="ru-RU" smtClean="0"/>
              <a:pPr/>
              <a:t>04.05.2017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39F29-AFE0-4CAC-9EA7-0ADE35F055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3628" y="1600201"/>
            <a:ext cx="4007049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11886" y="1600201"/>
            <a:ext cx="4007049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DBC86-BDCB-436E-AB2C-3B207283D6F4}" type="datetimeFigureOut">
              <a:rPr lang="ru-RU" smtClean="0"/>
              <a:pPr/>
              <a:t>04.05.2017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39F29-AFE0-4CAC-9EA7-0ADE35F055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3628" y="1535113"/>
            <a:ext cx="4008624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3628" y="2174875"/>
            <a:ext cx="4008624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08736" y="1535113"/>
            <a:ext cx="4010199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08736" y="2174875"/>
            <a:ext cx="4010199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DBC86-BDCB-436E-AB2C-3B207283D6F4}" type="datetimeFigureOut">
              <a:rPr lang="ru-RU" smtClean="0"/>
              <a:pPr/>
              <a:t>04.05.2017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39F29-AFE0-4CAC-9EA7-0ADE35F055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DBC86-BDCB-436E-AB2C-3B207283D6F4}" type="datetimeFigureOut">
              <a:rPr lang="ru-RU" smtClean="0"/>
              <a:pPr/>
              <a:t>04.05.2017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39F29-AFE0-4CAC-9EA7-0ADE35F055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DBC86-BDCB-436E-AB2C-3B207283D6F4}" type="datetimeFigureOut">
              <a:rPr lang="ru-RU" smtClean="0"/>
              <a:pPr/>
              <a:t>04.05.2017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39F29-AFE0-4CAC-9EA7-0ADE35F055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3629" y="273050"/>
            <a:ext cx="2984811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47120" y="273051"/>
            <a:ext cx="5071815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3629" y="1435101"/>
            <a:ext cx="2984811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DBC86-BDCB-436E-AB2C-3B207283D6F4}" type="datetimeFigureOut">
              <a:rPr lang="ru-RU" smtClean="0"/>
              <a:pPr/>
              <a:t>04.05.2017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39F29-AFE0-4CAC-9EA7-0ADE35F055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78286" y="4800600"/>
            <a:ext cx="5443538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78286" y="612775"/>
            <a:ext cx="5443538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78286" y="5367338"/>
            <a:ext cx="5443538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DBC86-BDCB-436E-AB2C-3B207283D6F4}" type="datetimeFigureOut">
              <a:rPr lang="ru-RU" smtClean="0"/>
              <a:pPr/>
              <a:t>04.05.2017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39F29-AFE0-4CAC-9EA7-0ADE35F055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3628" y="274638"/>
            <a:ext cx="8165307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3628" y="1600201"/>
            <a:ext cx="8165307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3628" y="6356351"/>
            <a:ext cx="211693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6DBC86-BDCB-436E-AB2C-3B207283D6F4}" type="datetimeFigureOut">
              <a:rPr lang="ru-RU" smtClean="0"/>
              <a:pPr/>
              <a:t>04.05.2017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99793" y="6356351"/>
            <a:ext cx="2872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02004" y="6356351"/>
            <a:ext cx="211693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339F29-AFE0-4CAC-9EA7-0ADE35F055E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jpeg"/><Relationship Id="rId4" Type="http://schemas.openxmlformats.org/officeDocument/2006/relationships/image" Target="../media/image2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9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63873" y="1628800"/>
            <a:ext cx="7128792" cy="1470025"/>
          </a:xfrm>
        </p:spPr>
        <p:txBody>
          <a:bodyPr>
            <a:noAutofit/>
          </a:bodyPr>
          <a:lstStyle/>
          <a:p>
            <a:r>
              <a:rPr lang="uk-UA" sz="3200" dirty="0"/>
              <a:t>НАУКОВА  СПАДЩИНА  ВЧЕНИХ-ГЕОЛОГІВ  ТА  ГІРНИКІВ  УКРАЇНИ         </a:t>
            </a:r>
            <a:r>
              <a:rPr lang="uk-UA" sz="3200" dirty="0" smtClean="0"/>
              <a:t>Х</a:t>
            </a:r>
            <a:r>
              <a:rPr lang="en-US" sz="3200" dirty="0" smtClean="0"/>
              <a:t>I</a:t>
            </a:r>
            <a:r>
              <a:rPr lang="uk-UA" sz="3200" dirty="0" smtClean="0"/>
              <a:t>Х </a:t>
            </a:r>
            <a:r>
              <a:rPr lang="uk-UA" sz="3200" dirty="0"/>
              <a:t>– ПОЧАТКУ  ХХ  ст.  В    ФОНДАХ     УНІВЕРСИТЕТСЬКИХ БІБЛІОТЕК  ТА  НА  САЙТАХ    </a:t>
            </a:r>
            <a:r>
              <a:rPr lang="uk-UA" sz="3200" dirty="0" smtClean="0"/>
              <a:t>УКРАЇНИ</a:t>
            </a: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95921" y="4797152"/>
            <a:ext cx="6350794" cy="1752600"/>
          </a:xfrm>
        </p:spPr>
        <p:txBody>
          <a:bodyPr>
            <a:normAutofit/>
          </a:bodyPr>
          <a:lstStyle/>
          <a:p>
            <a:r>
              <a:rPr lang="uk-UA" sz="2800" dirty="0" smtClean="0">
                <a:solidFill>
                  <a:schemeClr val="tx1"/>
                </a:solidFill>
              </a:rPr>
              <a:t>Осіння  Н.В.</a:t>
            </a:r>
            <a:r>
              <a:rPr lang="ru-RU" sz="2800" dirty="0" smtClean="0">
                <a:solidFill>
                  <a:schemeClr val="tx1"/>
                </a:solidFill>
              </a:rPr>
              <a:t/>
            </a:r>
            <a:br>
              <a:rPr lang="ru-RU" sz="2800" dirty="0" smtClean="0">
                <a:solidFill>
                  <a:schemeClr val="tx1"/>
                </a:solidFill>
              </a:rPr>
            </a:br>
            <a:r>
              <a:rPr lang="uk-UA" sz="2800" dirty="0" smtClean="0">
                <a:solidFill>
                  <a:schemeClr val="tx1"/>
                </a:solidFill>
              </a:rPr>
              <a:t>ІГТМ  НАН  України, м. Дніпро</a:t>
            </a:r>
            <a:endParaRPr lang="ru-RU" sz="2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9857" y="946540"/>
            <a:ext cx="3743623" cy="2815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575841" y="4121785"/>
            <a:ext cx="424847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dirty="0" smtClean="0"/>
              <a:t>Катеринославське вище гірниче училище (тепер </a:t>
            </a:r>
            <a:r>
              <a:rPr lang="uk-UA" sz="2000" b="1" dirty="0" smtClean="0"/>
              <a:t>Національний гірничий університет</a:t>
            </a:r>
            <a:r>
              <a:rPr lang="uk-UA" sz="2000" dirty="0" smtClean="0"/>
              <a:t>) засновано в 1899 році </a:t>
            </a:r>
            <a:endParaRPr lang="ru-RU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5112345" y="764704"/>
            <a:ext cx="41044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b="1" dirty="0" smtClean="0"/>
              <a:t>Відомі вчені-геологи</a:t>
            </a:r>
            <a:endParaRPr lang="ru-RU" sz="2000" b="1" dirty="0"/>
          </a:p>
        </p:txBody>
      </p:sp>
      <p:pic>
        <p:nvPicPr>
          <p:cNvPr id="2560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84353" y="1484784"/>
            <a:ext cx="864318" cy="11760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6264473" y="1621249"/>
            <a:ext cx="316835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dirty="0" smtClean="0"/>
              <a:t>Лебедєв</a:t>
            </a:r>
          </a:p>
          <a:p>
            <a:r>
              <a:rPr lang="uk-UA" sz="2000" dirty="0" smtClean="0"/>
              <a:t>Микола Йосипович</a:t>
            </a:r>
          </a:p>
          <a:p>
            <a:r>
              <a:rPr lang="uk-UA" sz="2000" dirty="0" smtClean="0"/>
              <a:t>(1863-1931)</a:t>
            </a:r>
            <a:endParaRPr lang="ru-RU" sz="2000" dirty="0"/>
          </a:p>
        </p:txBody>
      </p:sp>
      <p:pic>
        <p:nvPicPr>
          <p:cNvPr id="25604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84575" y="2845385"/>
            <a:ext cx="864096" cy="12007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6336481" y="2924944"/>
            <a:ext cx="3024336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dirty="0" smtClean="0"/>
              <a:t> </a:t>
            </a:r>
            <a:r>
              <a:rPr lang="uk-UA" sz="2000" dirty="0" err="1" smtClean="0"/>
              <a:t>Танатар</a:t>
            </a:r>
            <a:r>
              <a:rPr lang="uk-UA" sz="2000" dirty="0" smtClean="0"/>
              <a:t> </a:t>
            </a:r>
          </a:p>
          <a:p>
            <a:r>
              <a:rPr lang="uk-UA" sz="2000" dirty="0" smtClean="0"/>
              <a:t>Йосип Ісаакович</a:t>
            </a:r>
          </a:p>
          <a:p>
            <a:r>
              <a:rPr lang="uk-UA" sz="2000" dirty="0" smtClean="0"/>
              <a:t>(1880-1961)</a:t>
            </a:r>
          </a:p>
          <a:p>
            <a:endParaRPr lang="ru-RU" dirty="0"/>
          </a:p>
        </p:txBody>
      </p:sp>
      <p:pic>
        <p:nvPicPr>
          <p:cNvPr id="25605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84575" y="4213537"/>
            <a:ext cx="936104" cy="1172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6264695" y="4429561"/>
            <a:ext cx="324013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dirty="0" err="1" smtClean="0"/>
              <a:t>Леонтовський</a:t>
            </a:r>
            <a:endParaRPr lang="uk-UA" sz="2000" dirty="0" smtClean="0"/>
          </a:p>
          <a:p>
            <a:r>
              <a:rPr lang="uk-UA" sz="2000" dirty="0" smtClean="0"/>
              <a:t>Петро Михайлович</a:t>
            </a:r>
          </a:p>
          <a:p>
            <a:r>
              <a:rPr lang="uk-UA" sz="2000" dirty="0" smtClean="0"/>
              <a:t>(1871-1921)</a:t>
            </a:r>
            <a:endParaRPr lang="ru-RU" sz="20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19857" y="3617729"/>
            <a:ext cx="367240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dirty="0" smtClean="0"/>
              <a:t>Катеринославське вище гірниче училище (тапер Національний гірничий університет) створено в 1899 році</a:t>
            </a:r>
            <a:endParaRPr lang="ru-RU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4968551" y="758399"/>
            <a:ext cx="45365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b="1" dirty="0" smtClean="0"/>
              <a:t>Відомі вчені-гірники</a:t>
            </a:r>
            <a:endParaRPr lang="ru-RU" sz="2000" b="1" dirty="0"/>
          </a:p>
        </p:txBody>
      </p:sp>
      <p:pic>
        <p:nvPicPr>
          <p:cNvPr id="266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40559" y="1334463"/>
            <a:ext cx="981075" cy="133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6120679" y="1262455"/>
            <a:ext cx="32403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uk-UA" dirty="0" smtClean="0"/>
          </a:p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6120679" y="1334463"/>
            <a:ext cx="374419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Терпигорєв</a:t>
            </a:r>
          </a:p>
          <a:p>
            <a:r>
              <a:rPr lang="uk-UA" dirty="0" smtClean="0"/>
              <a:t> Олександр Митрофанович</a:t>
            </a:r>
          </a:p>
          <a:p>
            <a:r>
              <a:rPr lang="uk-UA" dirty="0" smtClean="0"/>
              <a:t>(1873-1959)</a:t>
            </a:r>
            <a:endParaRPr lang="ru-RU" dirty="0"/>
          </a:p>
        </p:txBody>
      </p:sp>
      <p:pic>
        <p:nvPicPr>
          <p:cNvPr id="266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68552" y="2918640"/>
            <a:ext cx="1008112" cy="1342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6120679" y="3062655"/>
            <a:ext cx="374419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Федоров</a:t>
            </a:r>
          </a:p>
          <a:p>
            <a:r>
              <a:rPr lang="uk-UA" dirty="0" smtClean="0"/>
              <a:t> Михайло Михайлович</a:t>
            </a:r>
          </a:p>
          <a:p>
            <a:r>
              <a:rPr lang="uk-UA" dirty="0" smtClean="0"/>
              <a:t>(1867-1945)</a:t>
            </a:r>
            <a:endParaRPr lang="ru-RU" dirty="0"/>
          </a:p>
        </p:txBody>
      </p:sp>
      <p:pic>
        <p:nvPicPr>
          <p:cNvPr id="26629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96543" y="4535305"/>
            <a:ext cx="1080120" cy="141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6192687" y="4718839"/>
            <a:ext cx="33123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err="1" smtClean="0"/>
              <a:t>Гуськов</a:t>
            </a:r>
            <a:endParaRPr lang="uk-UA" dirty="0" smtClean="0"/>
          </a:p>
          <a:p>
            <a:r>
              <a:rPr lang="uk-UA" dirty="0" smtClean="0"/>
              <a:t> Володимир Олександрович</a:t>
            </a:r>
          </a:p>
          <a:p>
            <a:r>
              <a:rPr lang="uk-UA" dirty="0" smtClean="0"/>
              <a:t> (1869-1951)</a:t>
            </a:r>
            <a:endParaRPr lang="ru-RU" dirty="0"/>
          </a:p>
        </p:txBody>
      </p:sp>
      <p:pic>
        <p:nvPicPr>
          <p:cNvPr id="1026" name="Picture 2" descr="C:\Users\Oleg\Desktop\горный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3914" y="972111"/>
            <a:ext cx="3453686" cy="2304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0356" y="1165579"/>
            <a:ext cx="2373501" cy="30668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22684" y="1162525"/>
            <a:ext cx="4392488" cy="30241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482324" y="4719076"/>
            <a:ext cx="806489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 </a:t>
            </a:r>
            <a:r>
              <a:rPr lang="uk-UA" sz="2000" dirty="0" smtClean="0"/>
              <a:t>Наукова спадщина вчених-геологів та гірників </a:t>
            </a:r>
            <a:r>
              <a:rPr lang="en-US" sz="2000" dirty="0" smtClean="0"/>
              <a:t>XIX –</a:t>
            </a:r>
            <a:r>
              <a:rPr lang="uk-UA" sz="2000" dirty="0" smtClean="0"/>
              <a:t> початку ХХ століття в основному зберігається  у фондах  найстаріших бібліотек Харківського, Київського, Одеського та Національного гірничого університетів.</a:t>
            </a:r>
            <a:endParaRPr lang="ru-RU" sz="20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5801" y="1412776"/>
            <a:ext cx="864096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000" dirty="0" smtClean="0"/>
              <a:t>   </a:t>
            </a:r>
            <a:r>
              <a:rPr lang="uk-UA" sz="3200" dirty="0" smtClean="0"/>
              <a:t>ВАЖЛИВИМ  ЗАСОБОМ  ПІДВИЩЕННЯ  ДОСТУПНОСТІ  ВИДАНЬ  ВЧЕНИХ – ГЕОЛОГІВ  ТА  ГІРНИКІВ Є ОРГАНІЗАЦІЯ  ЕЛЕКТРОННИХ  КАТАЛОГІВ,  РЕПОЗИТАРІЇВ, СТВОРЕННЯ БІОБІБЛІОГРАФІЇ  ТА  САЙТІВ</a:t>
            </a:r>
            <a:endParaRPr lang="ru-RU" sz="32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1071" y="620688"/>
            <a:ext cx="7201594" cy="387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719857" y="5229200"/>
            <a:ext cx="734481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000" dirty="0" err="1" smtClean="0"/>
              <a:t>Біобібліографічні</a:t>
            </a:r>
            <a:r>
              <a:rPr lang="uk-UA" sz="2000" dirty="0" smtClean="0"/>
              <a:t> ресурси з геології та гірництва представлені </a:t>
            </a:r>
            <a:r>
              <a:rPr lang="uk-UA" sz="2000" dirty="0" err="1" smtClean="0"/>
              <a:t>біобібліографічними</a:t>
            </a:r>
            <a:r>
              <a:rPr lang="uk-UA" sz="2000" dirty="0" smtClean="0"/>
              <a:t> покажчиками, бібліографічними нарисами та </a:t>
            </a:r>
            <a:r>
              <a:rPr lang="uk-UA" sz="2000" dirty="0" err="1" smtClean="0"/>
              <a:t>біобібліографічними</a:t>
            </a:r>
            <a:r>
              <a:rPr lang="uk-UA" sz="2000" dirty="0" smtClean="0"/>
              <a:t> довідниками</a:t>
            </a:r>
            <a:endParaRPr lang="ru-RU" sz="20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39937" y="644582"/>
            <a:ext cx="2736304" cy="3744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68329" y="764704"/>
            <a:ext cx="2664296" cy="3168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791865" y="4941168"/>
            <a:ext cx="748883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000" dirty="0" smtClean="0"/>
              <a:t>НТБ Національного гірничого університету у серії </a:t>
            </a:r>
            <a:r>
              <a:rPr lang="uk-UA" sz="2000" dirty="0" err="1" smtClean="0"/>
              <a:t>“Біобібліографія</a:t>
            </a:r>
            <a:r>
              <a:rPr lang="uk-UA" sz="2000" dirty="0" smtClean="0"/>
              <a:t> </a:t>
            </a:r>
            <a:r>
              <a:rPr lang="uk-UA" sz="2000" dirty="0" err="1" smtClean="0"/>
              <a:t>вчених”</a:t>
            </a:r>
            <a:r>
              <a:rPr lang="uk-UA" sz="2000" dirty="0" smtClean="0"/>
              <a:t> випустила низку покажчиків, присвячених відомим вченим у галузі геології та гірничих наук</a:t>
            </a:r>
            <a:endParaRPr lang="ru-RU" sz="20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52105" y="519919"/>
            <a:ext cx="3168352" cy="42244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1367929" y="4365104"/>
            <a:ext cx="6653139" cy="2348880"/>
          </a:xfrm>
        </p:spPr>
        <p:txBody>
          <a:bodyPr>
            <a:normAutofit/>
          </a:bodyPr>
          <a:lstStyle/>
          <a:p>
            <a:r>
              <a:rPr lang="uk-UA" sz="2000" dirty="0" smtClean="0"/>
              <a:t/>
            </a:r>
            <a:br>
              <a:rPr lang="uk-UA" sz="2000" dirty="0" smtClean="0"/>
            </a:br>
            <a:r>
              <a:rPr lang="uk-UA" sz="2000" dirty="0" smtClean="0"/>
              <a:t>ЦНБ Харківського національного університету </a:t>
            </a:r>
            <a:r>
              <a:rPr lang="uk-UA" sz="2000" dirty="0" err="1" smtClean="0"/>
              <a:t>ім.В.Н</a:t>
            </a:r>
            <a:r>
              <a:rPr lang="uk-UA" sz="2000" dirty="0" smtClean="0"/>
              <a:t>. </a:t>
            </a:r>
            <a:r>
              <a:rPr lang="uk-UA" sz="2000" dirty="0" err="1" smtClean="0"/>
              <a:t>Каразіна</a:t>
            </a:r>
            <a:r>
              <a:rPr lang="uk-UA" sz="2000" dirty="0" smtClean="0"/>
              <a:t> підготувала низку бібліографічних покажчиків, де є інформація щодо вчених-геологів</a:t>
            </a:r>
            <a:endParaRPr lang="ru-RU" sz="20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88009" y="846883"/>
            <a:ext cx="4536505" cy="3395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719857" y="4437111"/>
            <a:ext cx="7711679" cy="1428179"/>
          </a:xfrm>
        </p:spPr>
        <p:txBody>
          <a:bodyPr>
            <a:normAutofit/>
          </a:bodyPr>
          <a:lstStyle/>
          <a:p>
            <a:r>
              <a:rPr lang="uk-UA" dirty="0" smtClean="0">
                <a:solidFill>
                  <a:schemeClr val="tx1"/>
                </a:solidFill>
              </a:rPr>
              <a:t>НБ  Одеського національного університету ім. І.І. Мечникова створила фундаментальний чотиритомний бібліографічний довідник </a:t>
            </a:r>
            <a:r>
              <a:rPr lang="uk-UA" dirty="0" err="1" smtClean="0">
                <a:solidFill>
                  <a:schemeClr val="tx1"/>
                </a:solidFill>
              </a:rPr>
              <a:t>“Професори</a:t>
            </a:r>
            <a:r>
              <a:rPr lang="uk-UA" dirty="0" smtClean="0">
                <a:solidFill>
                  <a:schemeClr val="tx1"/>
                </a:solidFill>
              </a:rPr>
              <a:t> Одеського (Новоросійського) </a:t>
            </a:r>
            <a:r>
              <a:rPr lang="uk-UA" dirty="0" err="1" smtClean="0">
                <a:solidFill>
                  <a:schemeClr val="tx1"/>
                </a:solidFill>
              </a:rPr>
              <a:t>університету”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23913" y="620688"/>
            <a:ext cx="5904656" cy="4176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935881" y="5373216"/>
            <a:ext cx="7805267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uk-UA" sz="2000" dirty="0" smtClean="0"/>
              <a:t> В </a:t>
            </a:r>
            <a:r>
              <a:rPr lang="en-US" sz="2000" dirty="0" err="1" smtClean="0"/>
              <a:t>eScriptorium</a:t>
            </a:r>
            <a:r>
              <a:rPr lang="en-US" sz="2000" dirty="0" smtClean="0"/>
              <a:t> </a:t>
            </a:r>
            <a:r>
              <a:rPr lang="uk-UA" sz="2000" dirty="0" smtClean="0"/>
              <a:t>і у </a:t>
            </a:r>
            <a:r>
              <a:rPr lang="en-US" sz="2000" dirty="0" err="1" smtClean="0"/>
              <a:t>eKhNUR</a:t>
            </a:r>
            <a:r>
              <a:rPr lang="uk-UA" sz="2000" dirty="0" smtClean="0"/>
              <a:t>, які створені ЦНБ Харківського національного університету є деякі праці Н.Д. </a:t>
            </a:r>
            <a:r>
              <a:rPr lang="uk-UA" sz="2000" dirty="0" err="1" smtClean="0"/>
              <a:t>Борисяка</a:t>
            </a:r>
            <a:r>
              <a:rPr lang="uk-UA" sz="2000" dirty="0" smtClean="0"/>
              <a:t>, В.Ф. </a:t>
            </a:r>
            <a:r>
              <a:rPr lang="uk-UA" sz="2000" dirty="0" err="1" smtClean="0"/>
              <a:t>Леваковського</a:t>
            </a:r>
            <a:r>
              <a:rPr lang="uk-UA" sz="2000" dirty="0" smtClean="0"/>
              <a:t> та О.В. Гурова</a:t>
            </a:r>
            <a:endParaRPr lang="ru-RU" sz="2000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Національна бібліотека України імені В. І. Вернадського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16001" y="692696"/>
            <a:ext cx="4680520" cy="36004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31825" y="4653136"/>
            <a:ext cx="8165307" cy="1143000"/>
          </a:xfrm>
        </p:spPr>
        <p:txBody>
          <a:bodyPr>
            <a:normAutofit fontScale="90000"/>
          </a:bodyPr>
          <a:lstStyle/>
          <a:p>
            <a:r>
              <a:rPr lang="uk-UA" sz="2000" dirty="0" smtClean="0"/>
              <a:t>В електронному архіві відділу бібліотечних зібрань та історичних колекцій Національної бібліотеки України ім. В.І. Вернадського можна отримати інформацію щодо праць К.М. </a:t>
            </a:r>
            <a:r>
              <a:rPr lang="uk-UA" sz="2000" dirty="0" err="1" smtClean="0"/>
              <a:t>Феофілактова</a:t>
            </a:r>
            <a:r>
              <a:rPr lang="uk-UA" sz="2000" dirty="0" smtClean="0"/>
              <a:t>, П.Я. </a:t>
            </a:r>
            <a:r>
              <a:rPr lang="uk-UA" sz="2000" dirty="0" err="1" smtClean="0"/>
              <a:t>Армашевського</a:t>
            </a:r>
            <a:r>
              <a:rPr lang="uk-UA" sz="2000" dirty="0" smtClean="0"/>
              <a:t>,П.М. </a:t>
            </a:r>
            <a:r>
              <a:rPr lang="uk-UA" sz="2000" dirty="0" err="1" smtClean="0"/>
              <a:t>Венюкова</a:t>
            </a:r>
            <a:endParaRPr lang="ru-RU" sz="2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9817" y="836712"/>
            <a:ext cx="5443538" cy="566738"/>
          </a:xfrm>
        </p:spPr>
        <p:txBody>
          <a:bodyPr>
            <a:noAutofit/>
          </a:bodyPr>
          <a:lstStyle/>
          <a:p>
            <a:r>
              <a:rPr lang="uk-UA" sz="7200" b="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Сьогодні</a:t>
            </a:r>
            <a:endParaRPr lang="ru-RU" sz="7200" b="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295921" y="5085184"/>
            <a:ext cx="6768752" cy="804862"/>
          </a:xfrm>
        </p:spPr>
        <p:txBody>
          <a:bodyPr>
            <a:noAutofit/>
          </a:bodyPr>
          <a:lstStyle/>
          <a:p>
            <a:pPr algn="ctr"/>
            <a:r>
              <a:rPr lang="uk-UA" sz="2000" dirty="0" smtClean="0"/>
              <a:t>Спостерігається зростання інтересу до </a:t>
            </a:r>
            <a:r>
              <a:rPr lang="uk-UA" sz="2000" dirty="0" err="1" smtClean="0"/>
              <a:t>історіїї</a:t>
            </a:r>
            <a:r>
              <a:rPr lang="uk-UA" sz="2000" dirty="0" smtClean="0"/>
              <a:t> </a:t>
            </a:r>
            <a:r>
              <a:rPr lang="uk-UA" sz="2000" dirty="0" err="1" smtClean="0"/>
              <a:t>геолого-гірничих</a:t>
            </a:r>
            <a:r>
              <a:rPr lang="uk-UA" sz="2000" dirty="0" smtClean="0"/>
              <a:t> знань.</a:t>
            </a:r>
            <a:endParaRPr lang="ru-RU" sz="2000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2611" r="2611"/>
          <a:stretch>
            <a:fillRect/>
          </a:stretch>
        </p:blipFill>
        <p:spPr bwMode="auto">
          <a:xfrm>
            <a:off x="1007889" y="1844824"/>
            <a:ext cx="3528392" cy="26671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40337" y="1844824"/>
            <a:ext cx="3168352" cy="266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Kiev, Hrushevskoho str., 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88009" y="960059"/>
            <a:ext cx="4752528" cy="3394663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59817" y="4581128"/>
            <a:ext cx="8165307" cy="1143000"/>
          </a:xfrm>
        </p:spPr>
        <p:txBody>
          <a:bodyPr>
            <a:normAutofit/>
          </a:bodyPr>
          <a:lstStyle/>
          <a:p>
            <a:r>
              <a:rPr lang="uk-UA" sz="2000" dirty="0" smtClean="0"/>
              <a:t>В Національній бібліотеці України ім. Ярослава Мудрого є </a:t>
            </a:r>
            <a:r>
              <a:rPr lang="uk-UA" sz="2000" dirty="0" err="1" smtClean="0"/>
              <a:t>оцифровані</a:t>
            </a:r>
            <a:r>
              <a:rPr lang="uk-UA" sz="2000" dirty="0" smtClean="0"/>
              <a:t> видання П.Я. </a:t>
            </a:r>
            <a:r>
              <a:rPr lang="uk-UA" sz="2000" dirty="0" err="1" smtClean="0"/>
              <a:t>Армашевського</a:t>
            </a:r>
            <a:r>
              <a:rPr lang="uk-UA" sz="2000" dirty="0" smtClean="0"/>
              <a:t> та А.В. Лаврського</a:t>
            </a:r>
            <a:endParaRPr lang="ru-RU" sz="2000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9977" y="4725144"/>
            <a:ext cx="5443538" cy="566738"/>
          </a:xfrm>
        </p:spPr>
        <p:txBody>
          <a:bodyPr>
            <a:normAutofit fontScale="90000"/>
          </a:bodyPr>
          <a:lstStyle/>
          <a:p>
            <a:r>
              <a:rPr lang="uk-UA" b="0" dirty="0" smtClean="0"/>
              <a:t>Інформація щодо науково-педагогічної діяльності вчених-геологів та гірників широко представлена на сайтах бібліотек та краєзнавчих музеїв. </a:t>
            </a:r>
            <a:endParaRPr lang="ru-RU" b="0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8965" r="8965"/>
          <a:stretch>
            <a:fillRect/>
          </a:stretch>
        </p:blipFill>
        <p:spPr bwMode="auto">
          <a:xfrm>
            <a:off x="1721459" y="1844824"/>
            <a:ext cx="2304255" cy="17417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08289" y="1844824"/>
            <a:ext cx="2347920" cy="17609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79897" y="1556792"/>
            <a:ext cx="712879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3200" dirty="0" smtClean="0"/>
              <a:t>СТВОРЕННЯ  БІОБІБЛІОГРАФІЇ, РЕПОЗИТАРІЇВ  ТА  САЙТІВ  НЕОБХІДНИЙ  КРОК  ДЛЯ  РОЗШИРЕННЯ  ДЖЕРЕЛЬНОЇ  БАЗИ  У  ГАЛУЗІ  ГЕОЛОГІЇ  ТА  ГІРНИЧОЇ  СПРАВИ  В  УКРАЇНІ</a:t>
            </a:r>
            <a:endParaRPr lang="ru-RU" sz="3200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55961" y="2780928"/>
            <a:ext cx="61926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               </a:t>
            </a:r>
            <a:r>
              <a:rPr lang="uk-UA" sz="3600" b="1" dirty="0" smtClean="0"/>
              <a:t>ДЯКУЮ  ЗА  </a:t>
            </a:r>
            <a:r>
              <a:rPr lang="uk-UA" sz="3600" b="1" dirty="0" smtClean="0"/>
              <a:t>УВАГУ!</a:t>
            </a:r>
            <a:endParaRPr lang="ru-RU" sz="3600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9817" y="836712"/>
            <a:ext cx="5443538" cy="566738"/>
          </a:xfrm>
        </p:spPr>
        <p:txBody>
          <a:bodyPr>
            <a:noAutofit/>
          </a:bodyPr>
          <a:lstStyle/>
          <a:p>
            <a:r>
              <a:rPr lang="uk-UA" sz="7200" b="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Сьогодні</a:t>
            </a:r>
            <a:endParaRPr lang="ru-RU" sz="7200" b="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295921" y="5085184"/>
            <a:ext cx="6768752" cy="804862"/>
          </a:xfrm>
        </p:spPr>
        <p:txBody>
          <a:bodyPr>
            <a:noAutofit/>
          </a:bodyPr>
          <a:lstStyle/>
          <a:p>
            <a:pPr algn="ctr"/>
            <a:r>
              <a:rPr lang="uk-UA" sz="2000" dirty="0" smtClean="0"/>
              <a:t>На порядок денний висуваються проблеми створення і використання електронних інформаційних ресурсів.</a:t>
            </a:r>
            <a:endParaRPr lang="ru-RU" sz="2000" dirty="0"/>
          </a:p>
        </p:txBody>
      </p:sp>
      <p:pic>
        <p:nvPicPr>
          <p:cNvPr id="7" name="Picture 2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12011" r="12011"/>
          <a:stretch>
            <a:fillRect/>
          </a:stretch>
        </p:blipFill>
        <p:spPr bwMode="auto">
          <a:xfrm>
            <a:off x="2520057" y="1700808"/>
            <a:ext cx="4176464" cy="315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9817" y="836712"/>
            <a:ext cx="5443538" cy="566738"/>
          </a:xfrm>
        </p:spPr>
        <p:txBody>
          <a:bodyPr>
            <a:noAutofit/>
          </a:bodyPr>
          <a:lstStyle/>
          <a:p>
            <a:r>
              <a:rPr lang="uk-UA" sz="7200" b="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Сьогодні</a:t>
            </a:r>
            <a:endParaRPr lang="ru-RU" sz="7200" b="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295921" y="5085184"/>
            <a:ext cx="6768752" cy="804862"/>
          </a:xfrm>
        </p:spPr>
        <p:txBody>
          <a:bodyPr>
            <a:noAutofit/>
          </a:bodyPr>
          <a:lstStyle/>
          <a:p>
            <a:pPr algn="ctr"/>
            <a:r>
              <a:rPr lang="uk-UA" sz="2000" dirty="0" smtClean="0"/>
              <a:t>Фонди бібліотек представляють величезну цінність для створення джерельної та історіографічної бази  .</a:t>
            </a:r>
            <a:endParaRPr lang="ru-RU" sz="2000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/>
          <a:srcRect l="14974" r="14974"/>
          <a:stretch>
            <a:fillRect/>
          </a:stretch>
        </p:blipFill>
        <p:spPr bwMode="auto">
          <a:xfrm>
            <a:off x="2448049" y="1556792"/>
            <a:ext cx="4126147" cy="31189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7849" y="2204864"/>
            <a:ext cx="7711679" cy="2448272"/>
          </a:xfrm>
        </p:spPr>
        <p:txBody>
          <a:bodyPr>
            <a:noAutofit/>
          </a:bodyPr>
          <a:lstStyle/>
          <a:p>
            <a:pPr algn="ctr"/>
            <a:r>
              <a:rPr lang="uk-UA" sz="3200" b="0" dirty="0" smtClean="0"/>
              <a:t>Історія розвитку гірничо-геологічних знань в Україні пов'язана з вченими-геологами і гірниками ХІХ – початку ХХ ст.</a:t>
            </a:r>
            <a:r>
              <a:rPr lang="ru-RU" sz="3200" b="0" dirty="0" smtClean="0"/>
              <a:t/>
            </a:r>
            <a:br>
              <a:rPr lang="ru-RU" sz="3200" b="0" dirty="0" smtClean="0"/>
            </a:br>
            <a:endParaRPr lang="ru-RU" sz="3200" b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439937" y="5013176"/>
            <a:ext cx="6696743" cy="1230014"/>
          </a:xfrm>
        </p:spPr>
        <p:txBody>
          <a:bodyPr>
            <a:noAutofit/>
          </a:bodyPr>
          <a:lstStyle/>
          <a:p>
            <a:r>
              <a:rPr lang="uk-UA" sz="2000" dirty="0" smtClean="0"/>
              <a:t>Це професори Харківського, Київського , Новоросійського університетів та Катеринославського вищого гірничого училища</a:t>
            </a:r>
            <a:endParaRPr lang="ru-RU" sz="2000" dirty="0"/>
          </a:p>
        </p:txBody>
      </p:sp>
      <p:pic>
        <p:nvPicPr>
          <p:cNvPr id="24578" name="Picture 2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t="9825" b="9825"/>
          <a:stretch>
            <a:fillRect/>
          </a:stretch>
        </p:blipFill>
        <p:spPr bwMode="auto">
          <a:xfrm>
            <a:off x="2160017" y="908720"/>
            <a:ext cx="4823841" cy="36463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9857" y="3789040"/>
            <a:ext cx="3960440" cy="566738"/>
          </a:xfrm>
        </p:spPr>
        <p:txBody>
          <a:bodyPr/>
          <a:lstStyle/>
          <a:p>
            <a:r>
              <a:rPr lang="uk-UA" dirty="0" smtClean="0"/>
              <a:t>Харківський університет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47849" y="4725144"/>
            <a:ext cx="4104456" cy="1584176"/>
          </a:xfrm>
        </p:spPr>
        <p:txBody>
          <a:bodyPr>
            <a:normAutofit lnSpcReduction="10000"/>
          </a:bodyPr>
          <a:lstStyle/>
          <a:p>
            <a:r>
              <a:rPr lang="uk-UA" sz="2000" dirty="0" smtClean="0"/>
              <a:t>Харківський університет  один із найстаріших університетів  України було створено в 1805 році (тепер Харківський національний університет ім. В.Н. </a:t>
            </a:r>
            <a:r>
              <a:rPr lang="uk-UA" sz="2000" dirty="0" err="1" smtClean="0"/>
              <a:t>Каразіна</a:t>
            </a:r>
            <a:r>
              <a:rPr lang="uk-UA" sz="2000" dirty="0" smtClean="0"/>
              <a:t>)</a:t>
            </a:r>
            <a:endParaRPr lang="ru-RU" sz="2000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391" r="391"/>
          <a:stretch>
            <a:fillRect/>
          </a:stretch>
        </p:blipFill>
        <p:spPr bwMode="auto">
          <a:xfrm>
            <a:off x="719857" y="764705"/>
            <a:ext cx="4000945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 b="-7851"/>
          <a:stretch>
            <a:fillRect/>
          </a:stretch>
        </p:blipFill>
        <p:spPr bwMode="auto">
          <a:xfrm>
            <a:off x="5256361" y="1196752"/>
            <a:ext cx="1035060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6480497" y="1340768"/>
            <a:ext cx="259206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dirty="0" smtClean="0"/>
              <a:t>Борисяк </a:t>
            </a:r>
          </a:p>
          <a:p>
            <a:r>
              <a:rPr lang="uk-UA" sz="2000" dirty="0" smtClean="0"/>
              <a:t>Никифор Дмитрович</a:t>
            </a:r>
          </a:p>
          <a:p>
            <a:r>
              <a:rPr lang="uk-UA" sz="2000" dirty="0" smtClean="0"/>
              <a:t>( 1817 —1882) </a:t>
            </a:r>
            <a:endParaRPr lang="ru-RU" sz="2000" dirty="0"/>
          </a:p>
        </p:txBody>
      </p:sp>
      <p:sp>
        <p:nvSpPr>
          <p:cNvPr id="8" name="TextBox 7"/>
          <p:cNvSpPr txBox="1"/>
          <p:nvPr/>
        </p:nvSpPr>
        <p:spPr>
          <a:xfrm>
            <a:off x="5184353" y="692696"/>
            <a:ext cx="34563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 </a:t>
            </a:r>
            <a:r>
              <a:rPr lang="uk-UA" sz="2000" b="1" dirty="0" smtClean="0"/>
              <a:t>Вчені - геологи</a:t>
            </a:r>
            <a:endParaRPr lang="ru-RU" sz="2000" b="1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>
            <a:lum bright="32000"/>
          </a:blip>
          <a:srcRect t="-2541" b="-1906"/>
          <a:stretch>
            <a:fillRect/>
          </a:stretch>
        </p:blipFill>
        <p:spPr bwMode="auto">
          <a:xfrm>
            <a:off x="5256361" y="2780928"/>
            <a:ext cx="1080120" cy="1674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 flipH="1">
            <a:off x="6552504" y="2852936"/>
            <a:ext cx="208823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dirty="0" err="1" smtClean="0"/>
              <a:t>Леваковський</a:t>
            </a:r>
            <a:r>
              <a:rPr lang="uk-UA" sz="2000" dirty="0" smtClean="0"/>
              <a:t> </a:t>
            </a:r>
          </a:p>
          <a:p>
            <a:r>
              <a:rPr lang="uk-UA" sz="2000" dirty="0" smtClean="0"/>
              <a:t>Іван Федорович </a:t>
            </a:r>
          </a:p>
          <a:p>
            <a:r>
              <a:rPr lang="uk-UA" sz="2000" dirty="0" smtClean="0"/>
              <a:t>(1828 — 1893) </a:t>
            </a:r>
            <a:endParaRPr lang="ru-RU" sz="2000" dirty="0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 cstate="print">
            <a:lum bright="10000"/>
          </a:blip>
          <a:srcRect/>
          <a:stretch>
            <a:fillRect/>
          </a:stretch>
        </p:blipFill>
        <p:spPr bwMode="auto">
          <a:xfrm>
            <a:off x="5256361" y="4653136"/>
            <a:ext cx="1080120" cy="16201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6624513" y="4869160"/>
            <a:ext cx="22322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Гуров </a:t>
            </a:r>
          </a:p>
          <a:p>
            <a:r>
              <a:rPr lang="uk-UA" dirty="0" smtClean="0"/>
              <a:t>Олександр Васильович</a:t>
            </a:r>
          </a:p>
          <a:p>
            <a:r>
              <a:rPr lang="uk-UA" dirty="0" smtClean="0"/>
              <a:t>(1845-1919)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 flipH="1">
            <a:off x="719857" y="4270623"/>
            <a:ext cx="4104456" cy="288032"/>
          </a:xfrm>
        </p:spPr>
        <p:txBody>
          <a:bodyPr>
            <a:noAutofit/>
          </a:bodyPr>
          <a:lstStyle/>
          <a:p>
            <a:r>
              <a:rPr lang="uk-UA" sz="2000" b="1" dirty="0" smtClean="0"/>
              <a:t>Київський  університет</a:t>
            </a:r>
            <a:r>
              <a:rPr lang="uk-UA" sz="2000" dirty="0" smtClean="0"/>
              <a:t> св. Володимира засновано в 1834 році (тепер Київський національний університет ім. Т.Г. Шевченка)</a:t>
            </a:r>
            <a:endParaRPr lang="ru-RU" sz="2000" dirty="0"/>
          </a:p>
        </p:txBody>
      </p:sp>
      <p:pic>
        <p:nvPicPr>
          <p:cNvPr id="22530" name="Picture 2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5903" r="5903"/>
          <a:stretch>
            <a:fillRect/>
          </a:stretch>
        </p:blipFill>
        <p:spPr bwMode="auto">
          <a:xfrm>
            <a:off x="647849" y="980728"/>
            <a:ext cx="4104456" cy="31025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5184575" y="764703"/>
            <a:ext cx="41044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b="1" dirty="0" smtClean="0"/>
              <a:t>Відомі вчені-геологи</a:t>
            </a:r>
            <a:endParaRPr lang="ru-RU" sz="2000" b="1" dirty="0"/>
          </a:p>
        </p:txBody>
      </p:sp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56582" y="1268759"/>
            <a:ext cx="876993" cy="1231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6192687" y="1484783"/>
            <a:ext cx="345616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dirty="0" err="1" smtClean="0"/>
              <a:t>Феофілактов</a:t>
            </a:r>
            <a:r>
              <a:rPr lang="uk-UA" sz="2000" dirty="0" smtClean="0"/>
              <a:t> </a:t>
            </a:r>
          </a:p>
          <a:p>
            <a:r>
              <a:rPr lang="uk-UA" sz="2000" dirty="0" smtClean="0"/>
              <a:t>Костянтин Матвійович</a:t>
            </a:r>
          </a:p>
          <a:p>
            <a:r>
              <a:rPr lang="uk-UA" sz="2000" dirty="0" smtClean="0"/>
              <a:t>(1818-1901)</a:t>
            </a:r>
            <a:endParaRPr lang="ru-RU" sz="2000" dirty="0"/>
          </a:p>
        </p:txBody>
      </p:sp>
      <p:pic>
        <p:nvPicPr>
          <p:cNvPr id="22534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5247612" y="2852935"/>
            <a:ext cx="1017083" cy="13456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/>
          <p:nvPr/>
        </p:nvSpPr>
        <p:spPr>
          <a:xfrm>
            <a:off x="6264695" y="3068959"/>
            <a:ext cx="33841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 </a:t>
            </a:r>
            <a:r>
              <a:rPr lang="uk-UA" dirty="0" err="1" smtClean="0"/>
              <a:t>Армашевський</a:t>
            </a:r>
            <a:endParaRPr lang="uk-UA" dirty="0" smtClean="0"/>
          </a:p>
          <a:p>
            <a:r>
              <a:rPr lang="uk-UA" dirty="0" smtClean="0"/>
              <a:t> Петро Якович</a:t>
            </a:r>
          </a:p>
          <a:p>
            <a:r>
              <a:rPr lang="uk-UA" dirty="0" smtClean="0"/>
              <a:t>(1850-1919) </a:t>
            </a:r>
            <a:endParaRPr lang="ru-RU" dirty="0"/>
          </a:p>
        </p:txBody>
      </p:sp>
      <p:pic>
        <p:nvPicPr>
          <p:cNvPr id="22535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56583" y="4509120"/>
            <a:ext cx="974545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TextBox 17"/>
          <p:cNvSpPr txBox="1"/>
          <p:nvPr/>
        </p:nvSpPr>
        <p:spPr>
          <a:xfrm>
            <a:off x="6408711" y="4653135"/>
            <a:ext cx="273630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dirty="0" smtClean="0"/>
              <a:t>Тутковський</a:t>
            </a:r>
          </a:p>
          <a:p>
            <a:r>
              <a:rPr lang="uk-UA" sz="2000" dirty="0" smtClean="0"/>
              <a:t>Павло Аполлонович</a:t>
            </a:r>
          </a:p>
          <a:p>
            <a:r>
              <a:rPr lang="uk-UA" sz="2000" dirty="0" smtClean="0"/>
              <a:t>(1858-1930)</a:t>
            </a:r>
            <a:endParaRPr lang="ru-RU" sz="20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1865" y="611298"/>
            <a:ext cx="1905000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791865" y="4581128"/>
            <a:ext cx="396044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dirty="0" smtClean="0"/>
              <a:t>Імператорський Новоросійський  університет  (тепер Одеський національний університет ім. І.І. Мечникова) засновано в 1865 році</a:t>
            </a:r>
            <a:endParaRPr lang="ru-RU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736174" y="3789040"/>
            <a:ext cx="33123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b="1" dirty="0" smtClean="0"/>
              <a:t>Імператорський Новоросійський університет</a:t>
            </a:r>
            <a:endParaRPr lang="ru-RU" sz="20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5112345" y="764704"/>
            <a:ext cx="4320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 smtClean="0"/>
              <a:t>Відомі вчені-геологи</a:t>
            </a:r>
            <a:endParaRPr lang="ru-RU" b="1" dirty="0"/>
          </a:p>
        </p:txBody>
      </p:sp>
      <p:pic>
        <p:nvPicPr>
          <p:cNvPr id="2355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84353" y="1412776"/>
            <a:ext cx="1007515" cy="13926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6336481" y="1484784"/>
            <a:ext cx="28803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err="1" smtClean="0"/>
              <a:t>Головкінський</a:t>
            </a:r>
            <a:endParaRPr lang="uk-UA" dirty="0" smtClean="0"/>
          </a:p>
          <a:p>
            <a:r>
              <a:rPr lang="uk-UA" dirty="0" smtClean="0"/>
              <a:t> Микола Олексійович</a:t>
            </a:r>
          </a:p>
          <a:p>
            <a:r>
              <a:rPr lang="uk-UA" dirty="0" smtClean="0"/>
              <a:t>(1834-1897)</a:t>
            </a:r>
            <a:endParaRPr lang="ru-RU" dirty="0"/>
          </a:p>
        </p:txBody>
      </p:sp>
      <p:pic>
        <p:nvPicPr>
          <p:cNvPr id="2355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84353" y="3068960"/>
            <a:ext cx="1019355" cy="12079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6336481" y="3068960"/>
            <a:ext cx="26642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Синцов </a:t>
            </a:r>
          </a:p>
          <a:p>
            <a:r>
              <a:rPr lang="uk-UA" dirty="0" smtClean="0"/>
              <a:t>Іван Федорович</a:t>
            </a:r>
          </a:p>
          <a:p>
            <a:r>
              <a:rPr lang="uk-UA" dirty="0" smtClean="0"/>
              <a:t>(1845-1914)</a:t>
            </a:r>
            <a:endParaRPr lang="ru-RU" dirty="0"/>
          </a:p>
        </p:txBody>
      </p:sp>
      <p:pic>
        <p:nvPicPr>
          <p:cNvPr id="23557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56361" y="4509120"/>
            <a:ext cx="901430" cy="12710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/>
          <p:nvPr/>
        </p:nvSpPr>
        <p:spPr>
          <a:xfrm>
            <a:off x="6408489" y="4725144"/>
            <a:ext cx="374441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dirty="0" err="1" smtClean="0"/>
              <a:t>Ласкарєв</a:t>
            </a:r>
            <a:r>
              <a:rPr lang="uk-UA" sz="2000" dirty="0" smtClean="0"/>
              <a:t> </a:t>
            </a:r>
          </a:p>
          <a:p>
            <a:r>
              <a:rPr lang="uk-UA" sz="2000" dirty="0" smtClean="0"/>
              <a:t>Володимир Дмитрович</a:t>
            </a:r>
          </a:p>
          <a:p>
            <a:r>
              <a:rPr lang="uk-UA" sz="2000" dirty="0" smtClean="0"/>
              <a:t>(1868-1954)</a:t>
            </a:r>
            <a:endParaRPr lang="ru-RU" sz="2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855</TotalTime>
  <Words>525</Words>
  <Application>Microsoft Office PowerPoint</Application>
  <PresentationFormat>Произвольный</PresentationFormat>
  <Paragraphs>79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НАУКОВА  СПАДЩИНА  ВЧЕНИХ-ГЕОЛОГІВ  ТА  ГІРНИКІВ  УКРАЇНИ         ХIХ – ПОЧАТКУ  ХХ  ст.  В    ФОНДАХ     УНІВЕРСИТЕТСЬКИХ БІБЛІОТЕК  ТА  НА  САЙТАХ    УКРАЇНИ</vt:lpstr>
      <vt:lpstr>Сьогодні</vt:lpstr>
      <vt:lpstr>Сьогодні</vt:lpstr>
      <vt:lpstr>Сьогодні</vt:lpstr>
      <vt:lpstr>Історія розвитку гірничо-геологічних знань в Україні пов'язана з вченими-геологами і гірниками ХІХ – початку ХХ ст. </vt:lpstr>
      <vt:lpstr>Презентация PowerPoint</vt:lpstr>
      <vt:lpstr>Харківський університет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ЦНБ Харківського національного університету ім.В.Н. Каразіна підготувала низку бібліографічних покажчиків, де є інформація щодо вчених-геологів</vt:lpstr>
      <vt:lpstr>Презентация PowerPoint</vt:lpstr>
      <vt:lpstr>Презентация PowerPoint</vt:lpstr>
      <vt:lpstr>В електронному архіві відділу бібліотечних зібрань та історичних колекцій Національної бібліотеки України ім. В.І. Вернадського можна отримати інформацію щодо праць К.М. Феофілактова, П.Я. Армашевського,П.М. Венюкова</vt:lpstr>
      <vt:lpstr>В Національній бібліотеці України ім. Ярослава Мудрого є оцифровані видання П.Я. Армашевського та А.В. Лаврського</vt:lpstr>
      <vt:lpstr>Інформація щодо науково-педагогічної діяльності вчених-геологів та гірників широко представлена на сайтах бібліотек та краєзнавчих музеїв. 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НАУКОВА  СПАДЩИНА  ВЧЕНИХ-ГЕОЛОГІВ  ТА  ГІРНИКІВ  УКРАЇНИ         Х1Х – ПОЧАТКУ  ХХ  ст.  В    ФОНДАХ     УНІВЕРСИТЕТСЬКИХ БІБЛІОТЕК  ТА  НА  САЙТАХ    УКРАЇНИ.</dc:title>
  <dc:creator>Валентин</dc:creator>
  <cp:lastModifiedBy>Oleg</cp:lastModifiedBy>
  <cp:revision>213</cp:revision>
  <dcterms:created xsi:type="dcterms:W3CDTF">2017-04-10T16:03:22Z</dcterms:created>
  <dcterms:modified xsi:type="dcterms:W3CDTF">2017-05-04T19:33:58Z</dcterms:modified>
</cp:coreProperties>
</file>