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64" r:id="rId7"/>
    <p:sldId id="258" r:id="rId8"/>
    <p:sldId id="262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ітлий стиль 1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ітлий стиль 1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ітли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CDF6120-F1F0-4C60-9FE9-39AC71A9C79D}" type="datetimeFigureOut">
              <a:rPr lang="en-US" smtClean="0"/>
              <a:pPr/>
              <a:t>11/23/2010</a:t>
            </a:fld>
            <a:endParaRPr lang="en-US" sz="1600" dirty="0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 dirty="0"/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 dirty="0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 dirty="0"/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11/23/2010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‹№›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643314"/>
            <a:ext cx="6858000" cy="1233486"/>
          </a:xfrm>
        </p:spPr>
        <p:txBody>
          <a:bodyPr>
            <a:normAutofit fontScale="90000"/>
          </a:bodyPr>
          <a:lstStyle/>
          <a:p>
            <a:r>
              <a:rPr lang="uk-UA" sz="2800" b="1" cap="all" dirty="0" smtClean="0">
                <a:latin typeface="Arial" pitchFamily="34" charset="0"/>
                <a:cs typeface="Arial" pitchFamily="34" charset="0"/>
              </a:rPr>
              <a:t>Застосування системи </a:t>
            </a:r>
            <a:r>
              <a:rPr lang="en-US" sz="2800" b="1" cap="all" dirty="0" err="1" smtClean="0">
                <a:latin typeface="Arial" pitchFamily="34" charset="0"/>
                <a:cs typeface="Arial" pitchFamily="34" charset="0"/>
              </a:rPr>
              <a:t>OpenTest</a:t>
            </a:r>
            <a:r>
              <a:rPr lang="en-US" sz="2800" b="1" cap="al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cap="all" dirty="0" smtClean="0">
                <a:latin typeface="Arial" pitchFamily="34" charset="0"/>
                <a:cs typeface="Arial" pitchFamily="34" charset="0"/>
              </a:rPr>
              <a:t>у контролі знань студентів хіміко-технологічного напрямку</a:t>
            </a:r>
            <a:endParaRPr lang="uk-UA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Роман Субтельний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Національний університет «Львівська політехніка»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	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У програмі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OpenTest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передбачено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типи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тестових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завдань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кожні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яких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містити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форматований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текст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зображення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 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вибір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одного правильного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варіанту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запропонованих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вибір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правильних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варіантів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запропонованих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Вільне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відповіді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клавіатури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Вибір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відповідності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571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апитання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-го типу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400" b="1" u="sng" dirty="0" err="1" smtClean="0">
                <a:latin typeface="Arial" pitchFamily="34" charset="0"/>
                <a:cs typeface="Arial" pitchFamily="34" charset="0"/>
              </a:rPr>
              <a:t>“один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 правильний </a:t>
            </a:r>
            <a:r>
              <a:rPr lang="uk-UA" sz="2400" b="1" u="sng" dirty="0" err="1" smtClean="0">
                <a:latin typeface="Arial" pitchFamily="34" charset="0"/>
                <a:cs typeface="Arial" pitchFamily="34" charset="0"/>
              </a:rPr>
              <a:t>варіант”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)</a:t>
            </a:r>
            <a:endParaRPr lang="uk-UA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Місце для вмісту 13" descr="1111111111111111111111111111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142976" y="3357562"/>
            <a:ext cx="7000924" cy="3281525"/>
          </a:xfrm>
        </p:spPr>
      </p:pic>
      <p:graphicFrame>
        <p:nvGraphicFramePr>
          <p:cNvPr id="13" name="Місце для вмісту 12"/>
          <p:cNvGraphicFramePr>
            <a:graphicFrameLocks noGrp="1"/>
          </p:cNvGraphicFramePr>
          <p:nvPr>
            <p:ph sz="quarter" idx="1"/>
          </p:nvPr>
        </p:nvGraphicFramePr>
        <p:xfrm>
          <a:off x="857224" y="1000108"/>
          <a:ext cx="7786742" cy="271685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57256"/>
                <a:gridCol w="3286148"/>
                <a:gridCol w="3643338"/>
              </a:tblGrid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Вопрос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Тип: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Вес:1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Время отображения вариантов ответов: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Як називаються полімери,які  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нагріванні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переходять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у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просторово-зшитий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стан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стають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твердими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00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ермопластичні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полімери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u="none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 u="none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uk-UA" sz="1400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u="none" dirty="0"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400" u="none" dirty="0" err="1">
                          <a:latin typeface="Arial"/>
                          <a:ea typeface="Times New Roman"/>
                          <a:cs typeface="Times New Roman"/>
                        </a:rPr>
                        <a:t>ермореактивні</a:t>
                      </a:r>
                      <a:r>
                        <a:rPr lang="ru-RU" sz="1400" u="none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u="none" dirty="0" err="1">
                          <a:latin typeface="Arial"/>
                          <a:ea typeface="Times New Roman"/>
                          <a:cs typeface="Times New Roman"/>
                        </a:rPr>
                        <a:t>полімери</a:t>
                      </a:r>
                      <a:endParaRPr lang="uk-UA" sz="1400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емореактивні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полімери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>
                          <a:latin typeface="Arial"/>
                          <a:ea typeface="Times New Roman"/>
                          <a:cs typeface="Times New Roman"/>
                        </a:rPr>
                        <a:t>еластомери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аморфні полімери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Овал 14"/>
          <p:cNvSpPr/>
          <p:nvPr/>
        </p:nvSpPr>
        <p:spPr>
          <a:xfrm>
            <a:off x="4929190" y="2214554"/>
            <a:ext cx="2286016" cy="2857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Овал 15"/>
          <p:cNvSpPr/>
          <p:nvPr/>
        </p:nvSpPr>
        <p:spPr>
          <a:xfrm>
            <a:off x="1500166" y="2214554"/>
            <a:ext cx="1928826" cy="2143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Овал 16"/>
          <p:cNvSpPr/>
          <p:nvPr/>
        </p:nvSpPr>
        <p:spPr>
          <a:xfrm>
            <a:off x="1214414" y="5072074"/>
            <a:ext cx="357190" cy="2857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апитання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2-го типу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400" b="1" u="sng" dirty="0" err="1" smtClean="0">
                <a:latin typeface="Arial" pitchFamily="34" charset="0"/>
                <a:cs typeface="Arial" pitchFamily="34" charset="0"/>
              </a:rPr>
              <a:t>“кілька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 правильних </a:t>
            </a:r>
            <a:r>
              <a:rPr lang="uk-UA" sz="2400" b="1" u="sng" dirty="0" err="1" smtClean="0">
                <a:latin typeface="Arial" pitchFamily="34" charset="0"/>
                <a:cs typeface="Arial" pitchFamily="34" charset="0"/>
              </a:rPr>
              <a:t>варіантів”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)</a:t>
            </a:r>
            <a:endParaRPr lang="uk-UA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Місце для вмісту 12"/>
          <p:cNvGraphicFramePr>
            <a:graphicFrameLocks noGrp="1"/>
          </p:cNvGraphicFramePr>
          <p:nvPr>
            <p:ph sz="quarter" idx="1"/>
          </p:nvPr>
        </p:nvGraphicFramePr>
        <p:xfrm>
          <a:off x="785786" y="785794"/>
          <a:ext cx="7715304" cy="27076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57256"/>
                <a:gridCol w="3143272"/>
                <a:gridCol w="3714776"/>
              </a:tblGrid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Вопрос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Тип: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Вес:1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Время отображения вариантов ответов: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Які реакційні апарати використовують для одержання поліетилену у присутності кисню або </a:t>
                      </a:r>
                      <a:r>
                        <a:rPr lang="uk-UA" sz="1400" dirty="0" err="1">
                          <a:latin typeface="Arial"/>
                          <a:ea typeface="Times New Roman"/>
                          <a:cs typeface="Times New Roman"/>
                        </a:rPr>
                        <a:t>пероксидних</a:t>
                      </a: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 ініціаторів?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Правильный:1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трубчастий реактор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Правильный:1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автоклав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реактор </a:t>
                      </a:r>
                      <a:r>
                        <a:rPr lang="uk-UA" sz="1400" dirty="0" err="1">
                          <a:latin typeface="Arial"/>
                          <a:ea typeface="Times New Roman"/>
                          <a:cs typeface="Times New Roman"/>
                        </a:rPr>
                        <a:t>барботажного</a:t>
                      </a: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 типу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реактор із </a:t>
                      </a:r>
                      <a:r>
                        <a:rPr lang="uk-UA" sz="1400" dirty="0" err="1">
                          <a:latin typeface="Arial"/>
                          <a:ea typeface="Times New Roman"/>
                          <a:cs typeface="Times New Roman"/>
                        </a:rPr>
                        <a:t>псевдозрідженим</a:t>
                      </a: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 шаром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Правильный:</a:t>
                      </a:r>
                      <a:r>
                        <a:rPr lang="uk-UA" sz="140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Arial"/>
                          <a:ea typeface="Times New Roman"/>
                          <a:cs typeface="Times New Roman"/>
                        </a:rPr>
                        <a:t>реактор із насипним шаром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" name="Рисунок 14" descr="2222222222222222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357562"/>
            <a:ext cx="6858048" cy="3119121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1285852" y="5214950"/>
            <a:ext cx="357190" cy="57150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1428728" y="1571612"/>
            <a:ext cx="2214578" cy="7143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апитання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3-го типу (</a:t>
            </a:r>
            <a:r>
              <a:rPr lang="uk-UA" sz="2400" b="1" u="sng" dirty="0" err="1" smtClean="0">
                <a:latin typeface="Arial" pitchFamily="34" charset="0"/>
                <a:cs typeface="Arial" pitchFamily="34" charset="0"/>
              </a:rPr>
              <a:t>“вільне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u="sng" dirty="0" err="1" smtClean="0">
                <a:latin typeface="Arial" pitchFamily="34" charset="0"/>
                <a:cs typeface="Arial" pitchFamily="34" charset="0"/>
              </a:rPr>
              <a:t>введення”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)</a:t>
            </a:r>
            <a:endParaRPr lang="uk-UA" sz="2400" dirty="0"/>
          </a:p>
        </p:txBody>
      </p:sp>
      <p:graphicFrame>
        <p:nvGraphicFramePr>
          <p:cNvPr id="7" name="Місце для вмісту 6"/>
          <p:cNvGraphicFramePr>
            <a:graphicFrameLocks noGrp="1"/>
          </p:cNvGraphicFramePr>
          <p:nvPr>
            <p:ph sz="quarter" idx="1"/>
          </p:nvPr>
        </p:nvGraphicFramePr>
        <p:xfrm>
          <a:off x="428596" y="1643050"/>
          <a:ext cx="8229600" cy="14935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785950"/>
                <a:gridCol w="2714644"/>
                <a:gridCol w="3729006"/>
              </a:tblGrid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Вопрос</a:t>
                      </a:r>
                      <a:endParaRPr lang="uk-UA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</a:rPr>
                        <a:t>Тип:3</a:t>
                      </a:r>
                      <a:endParaRPr lang="uk-UA" sz="1400" dirty="0">
                        <a:solidFill>
                          <a:srgbClr val="00B05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</a:rPr>
                        <a:t>Вес:1</a:t>
                      </a:r>
                      <a:endParaRPr lang="uk-UA" sz="1400" dirty="0">
                        <a:solidFill>
                          <a:srgbClr val="00B05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</a:rPr>
                        <a:t>Время отображения вариантов ответов:</a:t>
                      </a:r>
                      <a:endParaRPr lang="uk-UA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Реакція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приєднання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великої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кількості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молекул мономеру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або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утворенням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полімеру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та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виділенням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побічних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низькомолекулярних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продуктів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(води, хлористого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водню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називається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[_</a:t>
                      </a:r>
                      <a:r>
                        <a:rPr kumimoji="0"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_]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kumimoji="0" lang="en-US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[_</a:t>
                      </a:r>
                      <a:r>
                        <a:rPr kumimoji="0"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поліконденсація</a:t>
                      </a:r>
                      <a:r>
                        <a:rPr kumimoji="0"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_]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" name="Рисунок 9" descr="33333333333333333333333_c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429000"/>
            <a:ext cx="8867340" cy="2656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58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Створення запитання 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4-го типу 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“відповідність”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uk-UA" sz="2400" dirty="0"/>
          </a:p>
        </p:txBody>
      </p:sp>
      <p:graphicFrame>
        <p:nvGraphicFramePr>
          <p:cNvPr id="9" name="Таблиця 8"/>
          <p:cNvGraphicFramePr>
            <a:graphicFrameLocks noGrp="1"/>
          </p:cNvGraphicFramePr>
          <p:nvPr/>
        </p:nvGraphicFramePr>
        <p:xfrm>
          <a:off x="642910" y="928670"/>
          <a:ext cx="7929617" cy="3231549"/>
        </p:xfrm>
        <a:graphic>
          <a:graphicData uri="http://schemas.openxmlformats.org/drawingml/2006/table">
            <a:tbl>
              <a:tblPr/>
              <a:tblGrid>
                <a:gridCol w="944002"/>
                <a:gridCol w="2199270"/>
                <a:gridCol w="1891405"/>
                <a:gridCol w="2894940"/>
              </a:tblGrid>
              <a:tr h="114300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Вопрос</a:t>
                      </a:r>
                      <a:endParaRPr lang="uk-UA" sz="16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Тип:4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Вес:1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Время отображения вариантов ответов: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Підберіть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відповідні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функції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для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компонентів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пластичних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мас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uk-UA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6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"/>
                          <a:ea typeface="Times New Roman"/>
                          <a:cs typeface="Times New Roman"/>
                        </a:rPr>
                        <a:t>полімер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Arial"/>
                          <a:ea typeface="Times New Roman"/>
                          <a:cs typeface="Times New Roman"/>
                        </a:rPr>
                        <a:t>зв</a:t>
                      </a: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`</a:t>
                      </a:r>
                      <a:r>
                        <a:rPr lang="uk-UA" sz="1600">
                          <a:latin typeface="Arial"/>
                          <a:ea typeface="Times New Roman"/>
                          <a:cs typeface="Times New Roman"/>
                        </a:rPr>
                        <a:t>язуюча речовина</a:t>
                      </a:r>
                      <a:endParaRPr lang="uk-UA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60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"/>
                          <a:ea typeface="Times New Roman"/>
                          <a:cs typeface="Times New Roman"/>
                        </a:rPr>
                        <a:t>пластифікатор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Arial"/>
                          <a:ea typeface="Times New Roman"/>
                          <a:cs typeface="Times New Roman"/>
                        </a:rPr>
                        <a:t>надання еластичності матеріалам </a:t>
                      </a:r>
                      <a:endParaRPr lang="uk-UA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6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"/>
                          <a:ea typeface="Times New Roman"/>
                          <a:cs typeface="Times New Roman"/>
                        </a:rPr>
                        <a:t>стабілізатор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"/>
                          <a:ea typeface="Times New Roman"/>
                          <a:cs typeface="Times New Roman"/>
                        </a:rPr>
                        <a:t>підвищення стійкості </a:t>
                      </a:r>
                      <a:r>
                        <a:rPr lang="uk-UA" sz="1600" dirty="0" smtClean="0">
                          <a:latin typeface="Arial"/>
                          <a:ea typeface="Times New Roman"/>
                          <a:cs typeface="Times New Roman"/>
                        </a:rPr>
                        <a:t>полімерів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60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6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latin typeface="Arial"/>
                          <a:ea typeface="Times New Roman"/>
                          <a:cs typeface="Times New Roman"/>
                        </a:rPr>
                        <a:t>затверджувач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"/>
                          <a:ea typeface="Times New Roman"/>
                          <a:cs typeface="Times New Roman"/>
                        </a:rPr>
                        <a:t>створення тривимірної структури в полімері 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ewwwwwwwwwwwwwwwwwwwwwwwwwwwww_cr_cr_c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4357694"/>
            <a:ext cx="5950634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Створення запитання </a:t>
            </a:r>
            <a:r>
              <a:rPr lang="uk-UA" sz="2400" b="1" u="sng" dirty="0" smtClean="0">
                <a:latin typeface="Arial" pitchFamily="34" charset="0"/>
                <a:cs typeface="Arial" pitchFamily="34" charset="0"/>
              </a:rPr>
              <a:t>4-го типу 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“відповідність”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) у шаблоні програми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OpenTest</a:t>
            </a:r>
            <a:endParaRPr lang="uk-UA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714349" y="1785928"/>
          <a:ext cx="7929617" cy="3407591"/>
        </p:xfrm>
        <a:graphic>
          <a:graphicData uri="http://schemas.openxmlformats.org/drawingml/2006/table">
            <a:tbl>
              <a:tblPr/>
              <a:tblGrid>
                <a:gridCol w="944002"/>
                <a:gridCol w="2773443"/>
                <a:gridCol w="1317232"/>
                <a:gridCol w="2894940"/>
              </a:tblGrid>
              <a:tr h="151448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Вопрос</a:t>
                      </a:r>
                      <a:endParaRPr lang="uk-UA" sz="18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Тип:4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Вес:1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Время отображения вариантов ответов: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Розташуйте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послідовно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стадії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технологічної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схеми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виробництва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суспензійного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полістиролу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8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приготування суміші</a:t>
                      </a:r>
                      <a:endParaRPr lang="uk-UA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80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полімеризація</a:t>
                      </a:r>
                      <a:endParaRPr lang="uk-UA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8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сепарація</a:t>
                      </a:r>
                      <a:endParaRPr lang="uk-UA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80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центрифугування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</a:t>
                      </a:r>
                      <a:endParaRPr lang="uk-UA" sz="18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Правильный:1</a:t>
                      </a:r>
                      <a:endParaRPr lang="uk-UA" sz="18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сушіння</a:t>
                      </a:r>
                      <a:endParaRPr lang="uk-UA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Принципова схема суспензійної полімеризації</a:t>
            </a:r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3714744" y="1214422"/>
          <a:ext cx="3333750" cy="1076325"/>
        </p:xfrm>
        <a:graphic>
          <a:graphicData uri="http://schemas.openxmlformats.org/presentationml/2006/ole">
            <p:oleObj spid="_x0000_s19458" name="Документ ChemWindow" r:id="rId3" imgW="3333600" imgH="1076400" progId="ChemWindow.Document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928926" y="1500174"/>
          <a:ext cx="2286000" cy="2114550"/>
        </p:xfrm>
        <a:graphic>
          <a:graphicData uri="http://schemas.openxmlformats.org/presentationml/2006/ole">
            <p:oleObj spid="_x0000_s19459" name="Документ ChemWindow" r:id="rId4" imgW="2286000" imgH="2114640" progId="ChemWindow.Document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786050" y="3600460"/>
          <a:ext cx="2466975" cy="1257300"/>
        </p:xfrm>
        <a:graphic>
          <a:graphicData uri="http://schemas.openxmlformats.org/presentationml/2006/ole">
            <p:oleObj spid="_x0000_s19460" name="Документ ChemWindow" r:id="rId5" imgW="2467080" imgH="1257480" progId="ChemWindow.Document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4572000" y="4810144"/>
          <a:ext cx="2876550" cy="1333500"/>
        </p:xfrm>
        <a:graphic>
          <a:graphicData uri="http://schemas.openxmlformats.org/presentationml/2006/ole">
            <p:oleObj spid="_x0000_s19462" name="Документ ChemWindow" r:id="rId6" imgW="2876400" imgH="1333440" progId="ChemWindow.Document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2286009" y="4410090"/>
          <a:ext cx="3571875" cy="1162050"/>
        </p:xfrm>
        <a:graphic>
          <a:graphicData uri="http://schemas.openxmlformats.org/presentationml/2006/ole">
            <p:oleObj spid="_x0000_s19463" name="Документ ChemWindow" r:id="rId7" imgW="3571920" imgH="1162080" progId="ChemWindow.Document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Вікно запитання у системі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OpenTest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3100" b="1" dirty="0" smtClean="0">
                <a:latin typeface="Arial" pitchFamily="34" charset="0"/>
                <a:cs typeface="Arial" pitchFamily="34" charset="0"/>
              </a:rPr>
              <a:t>запитання </a:t>
            </a:r>
            <a:r>
              <a:rPr lang="uk-UA" sz="3100" b="1" u="sng" dirty="0" smtClean="0">
                <a:latin typeface="Arial" pitchFamily="34" charset="0"/>
                <a:cs typeface="Arial" pitchFamily="34" charset="0"/>
              </a:rPr>
              <a:t>4-го типу </a:t>
            </a:r>
            <a:r>
              <a:rPr lang="uk-UA" sz="31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3100" b="1" dirty="0" err="1" smtClean="0">
                <a:latin typeface="Arial" pitchFamily="34" charset="0"/>
                <a:cs typeface="Arial" pitchFamily="34" charset="0"/>
              </a:rPr>
              <a:t>“відповідність”</a:t>
            </a:r>
            <a:r>
              <a:rPr lang="uk-UA" sz="31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uk-UA" sz="2200" i="1" dirty="0" smtClean="0">
                <a:latin typeface="Arial" pitchFamily="34" charset="0"/>
                <a:cs typeface="Arial" pitchFamily="34" charset="0"/>
              </a:rPr>
              <a:t>(правильна відповідь).</a:t>
            </a:r>
            <a:endParaRPr lang="uk-UA" sz="22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44444444444444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71612"/>
            <a:ext cx="8742398" cy="3856940"/>
          </a:xfrm>
          <a:prstGeom prst="rect">
            <a:avLst/>
          </a:prstGeom>
          <a:ln w="15875" cmpd="sng">
            <a:noFill/>
          </a:ln>
        </p:spPr>
      </p:pic>
      <p:sp>
        <p:nvSpPr>
          <p:cNvPr id="7" name="Овал 6"/>
          <p:cNvSpPr/>
          <p:nvPr/>
        </p:nvSpPr>
        <p:spPr>
          <a:xfrm>
            <a:off x="428596" y="2857496"/>
            <a:ext cx="428628" cy="2286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746</TotalTime>
  <Words>297</Words>
  <Application>Microsoft Office PowerPoint</Application>
  <PresentationFormat>Екран (4:3)</PresentationFormat>
  <Paragraphs>109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1" baseType="lpstr">
      <vt:lpstr>Origin</vt:lpstr>
      <vt:lpstr>Документ ChemWindow</vt:lpstr>
      <vt:lpstr>Застосування системи OpenTest у контролі знань студентів хіміко-технологічного напрямку</vt:lpstr>
      <vt:lpstr> </vt:lpstr>
      <vt:lpstr>Запитання 1-го типу (“один правильний варіант”)</vt:lpstr>
      <vt:lpstr>Запитання 2-го типу (“кілька правильних варіантів”)</vt:lpstr>
      <vt:lpstr>Запитання 3-го типу (“вільне введення”)</vt:lpstr>
      <vt:lpstr>Створення запитання 4-го типу (“відповідність”)</vt:lpstr>
      <vt:lpstr>Створення запитання 4-го типу (“відповідність”) у шаблоні програми OpenTest</vt:lpstr>
      <vt:lpstr>Принципова схема суспензійної полімеризації</vt:lpstr>
      <vt:lpstr>Вікно запитання у системі OpenTest запитання 4-го типу (“відповідність”) (правильна відповідь).</vt:lpstr>
    </vt:vector>
  </TitlesOfParts>
  <Company>KEDR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Застосування системи OpenTest у контролі знань студентів хіміко-технологічного напрямку</dc:title>
  <dc:creator>Roman</dc:creator>
  <cp:lastModifiedBy>Roman</cp:lastModifiedBy>
  <cp:revision>64</cp:revision>
  <dcterms:created xsi:type="dcterms:W3CDTF">2010-11-08T10:49:30Z</dcterms:created>
  <dcterms:modified xsi:type="dcterms:W3CDTF">2010-11-23T12:26:43Z</dcterms:modified>
</cp:coreProperties>
</file>