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1" r:id="rId11"/>
    <p:sldId id="272" r:id="rId12"/>
    <p:sldId id="273" r:id="rId13"/>
    <p:sldId id="263" r:id="rId14"/>
    <p:sldId id="264" r:id="rId15"/>
    <p:sldId id="265" r:id="rId16"/>
    <p:sldId id="266" r:id="rId17"/>
    <p:sldId id="267" r:id="rId18"/>
    <p:sldId id="268" r:id="rId19"/>
    <p:sldId id="275" r:id="rId20"/>
    <p:sldId id="274" r:id="rId21"/>
    <p:sldId id="277" r:id="rId22"/>
    <p:sldId id="276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" y="-1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BFA69-6138-4BB1-A00B-94BD3AD21381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3946A-3998-400D-BB05-AD9A7AC773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874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3946A-3998-400D-BB05-AD9A7AC773B8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126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387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831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180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27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316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92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392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1084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255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917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886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51EEA-1FC1-4E97-A9BE-68E6DB7138A8}" type="datetimeFigureOut">
              <a:rPr lang="cs-CZ" smtClean="0"/>
              <a:t>3.9.2013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589DB-39B4-4C71-9527-1B7A67BECF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217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/>
          </a:bodyPr>
          <a:lstStyle/>
          <a:p>
            <a:r>
              <a:rPr lang="ru-RU" b="1" dirty="0"/>
              <a:t>Бібліотечний та книжковий ринок </a:t>
            </a:r>
            <a:r>
              <a:rPr lang="ru-RU" b="1" dirty="0" smtClean="0"/>
              <a:t>Чехії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Бібліотеки Чеської Республіки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900" dirty="0">
                <a:solidFill>
                  <a:schemeClr val="tx1"/>
                </a:solidFill>
              </a:rPr>
              <a:t>Публічні бібліотеки:</a:t>
            </a:r>
            <a:endParaRPr lang="cs-CZ" sz="3900" dirty="0">
              <a:solidFill>
                <a:schemeClr val="tx1"/>
              </a:solidFill>
            </a:endParaRPr>
          </a:p>
          <a:p>
            <a:r>
              <a:rPr lang="ru-RU" sz="3900" dirty="0" smtClean="0">
                <a:solidFill>
                  <a:schemeClr val="tx1"/>
                </a:solidFill>
              </a:rPr>
              <a:t>- бібліотеки </a:t>
            </a:r>
            <a:r>
              <a:rPr lang="ru-RU" sz="3900" dirty="0">
                <a:solidFill>
                  <a:schemeClr val="tx1"/>
                </a:solidFill>
              </a:rPr>
              <a:t>муніципальні, міські, обласні та національні;</a:t>
            </a:r>
            <a:endParaRPr lang="cs-CZ" sz="3900" dirty="0">
              <a:solidFill>
                <a:schemeClr val="tx1"/>
              </a:solidFill>
            </a:endParaRPr>
          </a:p>
          <a:p>
            <a:r>
              <a:rPr lang="ru-RU" sz="3900" dirty="0" smtClean="0">
                <a:solidFill>
                  <a:schemeClr val="tx1"/>
                </a:solidFill>
              </a:rPr>
              <a:t>- спеціалізовані </a:t>
            </a:r>
            <a:r>
              <a:rPr lang="ru-RU" sz="3900" dirty="0">
                <a:solidFill>
                  <a:schemeClr val="tx1"/>
                </a:solidFill>
              </a:rPr>
              <a:t>бібліотеки;</a:t>
            </a:r>
            <a:endParaRPr lang="cs-CZ" sz="3900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65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Міські, обласні бібліотеки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Міська бібліотека, Яромєрж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5" y="2635448"/>
            <a:ext cx="4418443" cy="3313832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Міська бібліотека, Прахатіце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34853"/>
            <a:ext cx="4419236" cy="3314427"/>
          </a:xfrm>
        </p:spPr>
      </p:pic>
    </p:spTree>
    <p:extLst>
      <p:ext uri="{BB962C8B-B14F-4D97-AF65-F5344CB8AC3E}">
        <p14:creationId xmlns:p14="http://schemas.microsoft.com/office/powerpoint/2010/main" val="168592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1298"/>
            <a:ext cx="8229600" cy="887422"/>
          </a:xfrm>
        </p:spPr>
        <p:txBody>
          <a:bodyPr/>
          <a:lstStyle/>
          <a:p>
            <a:r>
              <a:rPr lang="ru-RU" dirty="0" smtClean="0"/>
              <a:t>Міські, обласні бібліотеки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Бібліотека подр. Томанових, Рожмітал под Тржемшінем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63344"/>
            <a:ext cx="4040188" cy="2774349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Бібліотека В. Гавела, Дєчін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52936"/>
            <a:ext cx="4066557" cy="2664296"/>
          </a:xfrm>
        </p:spPr>
      </p:pic>
    </p:spTree>
    <p:extLst>
      <p:ext uri="{BB962C8B-B14F-4D97-AF65-F5344CB8AC3E}">
        <p14:creationId xmlns:p14="http://schemas.microsoft.com/office/powerpoint/2010/main" val="2633948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Сілські бібліотеки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с. Бржест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492896"/>
            <a:ext cx="4472013" cy="3096344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/>
              <a:t>с</a:t>
            </a:r>
            <a:r>
              <a:rPr lang="uk-UA" dirty="0" smtClean="0"/>
              <a:t>. Лібіш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288274"/>
            <a:ext cx="4380278" cy="1868918"/>
          </a:xfrm>
        </p:spPr>
      </p:pic>
    </p:spTree>
    <p:extLst>
      <p:ext uri="{BB962C8B-B14F-4D97-AF65-F5344CB8AC3E}">
        <p14:creationId xmlns:p14="http://schemas.microsoft.com/office/powerpoint/2010/main" val="218777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19256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Університетські бібліотеки, </a:t>
            </a:r>
            <a:r>
              <a:rPr lang="ru-RU" sz="2700" dirty="0" smtClean="0"/>
              <a:t>Національна бібліотека ЧР (Клементінум)</a:t>
            </a:r>
            <a:r>
              <a:rPr lang="ru-RU" dirty="0" smtClean="0"/>
              <a:t/>
            </a:r>
            <a:br>
              <a:rPr lang="ru-RU" dirty="0" smtClean="0"/>
            </a:b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24079"/>
            <a:ext cx="6552728" cy="5342351"/>
          </a:xfrm>
        </p:spPr>
      </p:pic>
    </p:spTree>
    <p:extLst>
      <p:ext uri="{BB962C8B-B14F-4D97-AF65-F5344CB8AC3E}">
        <p14:creationId xmlns:p14="http://schemas.microsoft.com/office/powerpoint/2010/main" val="2415457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Національна бібліотека ЧР (Клементінум)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val="3304665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Пам’ятник національного письменства</a:t>
            </a:r>
            <a:r>
              <a:rPr lang="uk-UA" sz="3600" dirty="0" smtClean="0"/>
              <a:t>, Прага (Монастир Страгов)</a:t>
            </a:r>
            <a:endParaRPr lang="cs-CZ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2" y="2517823"/>
            <a:ext cx="4826166" cy="3215433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60848"/>
            <a:ext cx="3813197" cy="4113767"/>
          </a:xfrm>
        </p:spPr>
      </p:pic>
    </p:spTree>
    <p:extLst>
      <p:ext uri="{BB962C8B-B14F-4D97-AF65-F5344CB8AC3E}">
        <p14:creationId xmlns:p14="http://schemas.microsoft.com/office/powerpoint/2010/main" val="1045976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effectLst/>
              </a:rPr>
              <a:t>Чеський технічний університет</a:t>
            </a:r>
            <a:r>
              <a:rPr lang="uk-UA" sz="3600" dirty="0" smtClean="0">
                <a:effectLst/>
              </a:rPr>
              <a:t>, Прага</a:t>
            </a:r>
            <a:r>
              <a:rPr lang="cs-CZ" sz="3600" dirty="0" smtClean="0">
                <a:effectLst/>
              </a:rPr>
              <a:t/>
            </a:r>
            <a:br>
              <a:rPr lang="cs-CZ" sz="3600" dirty="0" smtClean="0">
                <a:effectLst/>
              </a:rPr>
            </a:br>
            <a:r>
              <a:rPr lang="uk-UA" sz="3600" dirty="0" smtClean="0"/>
              <a:t>Бібліотека</a:t>
            </a:r>
            <a:endParaRPr lang="cs-CZ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0" y="2518328"/>
            <a:ext cx="4614956" cy="3073560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79" y="2628740"/>
            <a:ext cx="3851321" cy="2888491"/>
          </a:xfrm>
        </p:spPr>
      </p:pic>
    </p:spTree>
    <p:extLst>
      <p:ext uri="{BB962C8B-B14F-4D97-AF65-F5344CB8AC3E}">
        <p14:creationId xmlns:p14="http://schemas.microsoft.com/office/powerpoint/2010/main" val="2647822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Університетські бібліотеки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4040188" cy="72008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Бібліотека Університету Т. Баті, Злін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4040188" cy="2695241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4008" y="980728"/>
            <a:ext cx="4041775" cy="72008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Університетська бібліотека, Градець Кралове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44824"/>
            <a:ext cx="4712525" cy="2650795"/>
          </a:xfrm>
        </p:spPr>
      </p:pic>
    </p:spTree>
    <p:extLst>
      <p:ext uri="{BB962C8B-B14F-4D97-AF65-F5344CB8AC3E}">
        <p14:creationId xmlns:p14="http://schemas.microsoft.com/office/powerpoint/2010/main" val="876703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Університетські бібліотеки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980728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Бібліотека Південночеського Університету, Чеське Будєйовіце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4392488" cy="2931985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4008" y="980728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Бібліотека Технічного Університету, Ліберець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44824"/>
            <a:ext cx="4464496" cy="3348372"/>
          </a:xfrm>
        </p:spPr>
      </p:pic>
    </p:spTree>
    <p:extLst>
      <p:ext uri="{BB962C8B-B14F-4D97-AF65-F5344CB8AC3E}">
        <p14:creationId xmlns:p14="http://schemas.microsoft.com/office/powerpoint/2010/main" val="3489021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Спеціалізовані </a:t>
            </a:r>
            <a:r>
              <a:rPr lang="ru-RU" dirty="0" smtClean="0"/>
              <a:t>бібліотеки</a:t>
            </a:r>
            <a:br>
              <a:rPr lang="ru-RU" dirty="0" smtClean="0"/>
            </a:br>
            <a:r>
              <a:rPr lang="ru-RU" sz="4000" dirty="0" smtClean="0"/>
              <a:t>Бібліотека АН ЧР</a:t>
            </a:r>
            <a:r>
              <a:rPr lang="ru-RU" dirty="0"/>
              <a:t/>
            </a:r>
            <a:br>
              <a:rPr lang="ru-RU" dirty="0"/>
            </a:b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467675" cy="5600756"/>
          </a:xfrm>
        </p:spPr>
      </p:pic>
    </p:spTree>
    <p:extLst>
      <p:ext uri="{BB962C8B-B14F-4D97-AF65-F5344CB8AC3E}">
        <p14:creationId xmlns:p14="http://schemas.microsoft.com/office/powerpoint/2010/main" val="92197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Муніципальна бібліотека м. Праги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12843"/>
            <a:ext cx="4038600" cy="3700676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15668"/>
            <a:ext cx="4038600" cy="4095027"/>
          </a:xfrm>
        </p:spPr>
      </p:pic>
    </p:spTree>
    <p:extLst>
      <p:ext uri="{BB962C8B-B14F-4D97-AF65-F5344CB8AC3E}">
        <p14:creationId xmlns:p14="http://schemas.microsoft.com/office/powerpoint/2010/main" val="4262223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Бібліотеки </a:t>
            </a:r>
            <a:r>
              <a:rPr lang="ru-RU" dirty="0" smtClean="0"/>
              <a:t>замків</a:t>
            </a:r>
            <a:br>
              <a:rPr lang="ru-RU" dirty="0" smtClean="0"/>
            </a:br>
            <a:r>
              <a:rPr lang="uk-UA" sz="4000" dirty="0" smtClean="0"/>
              <a:t>Замкова бібліотека </a:t>
            </a:r>
            <a:r>
              <a:rPr lang="uk-UA" sz="4000" dirty="0"/>
              <a:t>в </a:t>
            </a:r>
            <a:r>
              <a:rPr lang="uk-UA" sz="4000" dirty="0" smtClean="0"/>
              <a:t>Чеському Крумлові</a:t>
            </a:r>
            <a:endParaRPr lang="cs-CZ" sz="40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00200"/>
            <a:ext cx="7128792" cy="5066196"/>
          </a:xfrm>
        </p:spPr>
      </p:pic>
    </p:spTree>
    <p:extLst>
      <p:ext uri="{BB962C8B-B14F-4D97-AF65-F5344CB8AC3E}">
        <p14:creationId xmlns:p14="http://schemas.microsoft.com/office/powerpoint/2010/main" val="1660662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6600" dirty="0"/>
              <a:t>Шкільні бібліотеки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Найстарша норма для шкільних бібліотек</a:t>
            </a:r>
            <a:r>
              <a:rPr lang="cs-CZ" dirty="0"/>
              <a:t> (</a:t>
            </a:r>
            <a:r>
              <a:rPr lang="uk-UA" dirty="0"/>
              <a:t>гімназіях</a:t>
            </a:r>
            <a:r>
              <a:rPr lang="cs-CZ" dirty="0"/>
              <a:t>) </a:t>
            </a:r>
            <a:r>
              <a:rPr lang="uk-UA" dirty="0"/>
              <a:t>з р.</a:t>
            </a:r>
            <a:r>
              <a:rPr lang="cs-CZ" dirty="0"/>
              <a:t> 1849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4644297" cy="3483222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276872"/>
            <a:ext cx="3312368" cy="4416492"/>
          </a:xfrm>
        </p:spPr>
      </p:pic>
    </p:spTree>
    <p:extLst>
      <p:ext uri="{BB962C8B-B14F-4D97-AF65-F5344CB8AC3E}">
        <p14:creationId xmlns:p14="http://schemas.microsoft.com/office/powerpoint/2010/main" val="2277070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Приклад з дослідження (Інститут </a:t>
            </a:r>
            <a:r>
              <a:rPr lang="ru-RU" sz="2400" b="1" dirty="0"/>
              <a:t>чеської літератури АН ЧР та Національна бібліотека </a:t>
            </a:r>
            <a:r>
              <a:rPr lang="ru-RU" sz="2400" b="1" dirty="0" smtClean="0"/>
              <a:t>ЧР) </a:t>
            </a:r>
            <a:r>
              <a:rPr lang="ru-RU" sz="2400" b="1" dirty="0"/>
              <a:t>2010 р.</a:t>
            </a:r>
            <a:endParaRPr lang="cs-CZ" sz="2400" b="1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035171"/>
              </p:ext>
            </p:extLst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79%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чехів у віці від 15 років читає, як мінімум 1 книгу раз на рік (чоловіки − 73%, жінки − 85%)</a:t>
                      </a:r>
                      <a:endParaRPr lang="cs-C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17,3 книги 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читачі у віці від 65 років читають в середньому на рік 22 книги</a:t>
                      </a:r>
                      <a:endParaRPr lang="cs-C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 книг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середня кількість книжок в домашній бібліотеці</a:t>
                      </a:r>
                      <a:endParaRPr lang="cs-C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 хв./день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середній час, який приділяється читанню книжок</a:t>
                      </a:r>
                      <a:endParaRPr lang="cs-C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 хв./день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середній час, який приділяється радіо</a:t>
                      </a:r>
                    </a:p>
                    <a:p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333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Відвідування публічних бібліотек – </a:t>
            </a:r>
            <a:r>
              <a:rPr lang="uk-UA" b="1" dirty="0" smtClean="0"/>
              <a:t>порівняння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69131"/>
              </p:ext>
            </p:extLst>
          </p:nvPr>
        </p:nvGraphicFramePr>
        <p:xfrm>
          <a:off x="467544" y="2420888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337320"/>
                <a:gridCol w="2777480"/>
                <a:gridCol w="2057400"/>
              </a:tblGrid>
              <a:tr h="364977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Роки</a:t>
                      </a:r>
                      <a:endParaRPr lang="cs-CZ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Так</a:t>
                      </a:r>
                      <a:endParaRPr lang="cs-CZ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Ні ( раніше – так)</a:t>
                      </a:r>
                      <a:endParaRPr lang="cs-CZ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Ні (ніколи)</a:t>
                      </a:r>
                      <a:endParaRPr lang="cs-CZ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6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1996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30%</a:t>
                      </a:r>
                      <a:endParaRPr lang="cs-CZ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48%</a:t>
                      </a:r>
                      <a:endParaRPr lang="cs-CZ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22%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96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2007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40%</a:t>
                      </a:r>
                      <a:endParaRPr lang="cs-CZ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27%</a:t>
                      </a:r>
                      <a:endParaRPr lang="cs-CZ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33%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96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2010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38%</a:t>
                      </a:r>
                      <a:endParaRPr lang="cs-CZ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28%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34%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52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Складова частина перекладів у репертуарі книжкового </a:t>
            </a:r>
            <a:r>
              <a:rPr lang="uk-UA" b="1" dirty="0" smtClean="0"/>
              <a:t>ринку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555031"/>
              </p:ext>
            </p:extLst>
          </p:nvPr>
        </p:nvGraphicFramePr>
        <p:xfrm>
          <a:off x="611560" y="2060848"/>
          <a:ext cx="7632848" cy="367241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79522"/>
                <a:gridCol w="3556982"/>
                <a:gridCol w="3096344"/>
              </a:tblGrid>
              <a:tr h="734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Рік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Кількість найменувань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Відсоток перекладів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734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1997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11519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Немає даних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734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2001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14321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30% перекладів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734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2005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15350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28,8% перекладів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734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2011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16017</a:t>
                      </a:r>
                      <a:endParaRPr lang="cs-CZ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34,3% перекладів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154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Ціна 1 книги (в євро)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3796692"/>
              </p:ext>
            </p:extLst>
          </p:nvPr>
        </p:nvGraphicFramePr>
        <p:xfrm>
          <a:off x="2051721" y="1772815"/>
          <a:ext cx="4896544" cy="43204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250855"/>
                <a:gridCol w="2645689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Рік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Ціна</a:t>
                      </a:r>
                      <a:endParaRPr lang="cs-CZ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2000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5,03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2004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5,72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2008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8,32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2011</a:t>
                      </a:r>
                      <a:endParaRPr lang="cs-CZ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9,96</a:t>
                      </a:r>
                      <a:endParaRPr lang="cs-CZ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1495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Видавці: «Не боїмось, бо...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150938"/>
            <a:ext cx="3657600" cy="4876800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40768"/>
            <a:ext cx="4527053" cy="4536504"/>
          </a:xfrm>
        </p:spPr>
      </p:pic>
    </p:spTree>
    <p:extLst>
      <p:ext uri="{BB962C8B-B14F-4D97-AF65-F5344CB8AC3E}">
        <p14:creationId xmlns:p14="http://schemas.microsoft.com/office/powerpoint/2010/main" val="1461700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...чехи </a:t>
            </a:r>
            <a:r>
              <a:rPr lang="ru-RU" b="1" i="1" dirty="0"/>
              <a:t>завжди будуть </a:t>
            </a:r>
            <a:r>
              <a:rPr lang="ru-RU" b="1" i="1" dirty="0" smtClean="0"/>
              <a:t>читати!»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4423050" cy="2485332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87" y="1125538"/>
            <a:ext cx="3603963" cy="5183782"/>
          </a:xfrm>
        </p:spPr>
      </p:pic>
    </p:spTree>
    <p:extLst>
      <p:ext uri="{BB962C8B-B14F-4D97-AF65-F5344CB8AC3E}">
        <p14:creationId xmlns:p14="http://schemas.microsoft.com/office/powerpoint/2010/main" val="229624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Муніципальна бібліотека м. Праги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7703334" cy="4419788"/>
          </a:xfrm>
        </p:spPr>
      </p:pic>
    </p:spTree>
    <p:extLst>
      <p:ext uri="{BB962C8B-B14F-4D97-AF65-F5344CB8AC3E}">
        <p14:creationId xmlns:p14="http://schemas.microsoft.com/office/powerpoint/2010/main" val="142318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Муніципальна бібліотека м. Праги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41" y="1412776"/>
            <a:ext cx="7101147" cy="4713387"/>
          </a:xfrm>
        </p:spPr>
      </p:pic>
    </p:spTree>
    <p:extLst>
      <p:ext uri="{BB962C8B-B14F-4D97-AF65-F5344CB8AC3E}">
        <p14:creationId xmlns:p14="http://schemas.microsoft.com/office/powerpoint/2010/main" val="115138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Муніципальна бібліотека м. Праги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Муніципальна бібліотека м. </a:t>
            </a:r>
            <a:r>
              <a:rPr lang="uk-UA" dirty="0" smtClean="0"/>
              <a:t>Праги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00808"/>
            <a:ext cx="76200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42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Муніципальна бібліотека м. Праги, філіал Сміхов, Прага 5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088" y="1600200"/>
            <a:ext cx="6152528" cy="4709120"/>
          </a:xfrm>
        </p:spPr>
      </p:pic>
    </p:spTree>
    <p:extLst>
      <p:ext uri="{BB962C8B-B14F-4D97-AF65-F5344CB8AC3E}">
        <p14:creationId xmlns:p14="http://schemas.microsoft.com/office/powerpoint/2010/main" val="399223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Муніципальна бібліотека м. Праги, філіал Дім книги, Прага 10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7416824" cy="4178144"/>
          </a:xfrm>
        </p:spPr>
      </p:pic>
    </p:spTree>
    <p:extLst>
      <p:ext uri="{BB962C8B-B14F-4D97-AF65-F5344CB8AC3E}">
        <p14:creationId xmlns:p14="http://schemas.microsoft.com/office/powerpoint/2010/main" val="3113459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Міські, обласні бібліотеки</a:t>
            </a:r>
            <a:br>
              <a:rPr lang="ru-RU" dirty="0" smtClean="0"/>
            </a:br>
            <a:r>
              <a:rPr lang="uk-UA" dirty="0" smtClean="0"/>
              <a:t>Бібліотека Ї. Магена, Брно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0" y="2515821"/>
            <a:ext cx="4390320" cy="2929403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296"/>
            <a:ext cx="4316288" cy="3238093"/>
          </a:xfrm>
        </p:spPr>
      </p:pic>
    </p:spTree>
    <p:extLst>
      <p:ext uri="{BB962C8B-B14F-4D97-AF65-F5344CB8AC3E}">
        <p14:creationId xmlns:p14="http://schemas.microsoft.com/office/powerpoint/2010/main" val="2550141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Міські, обласні бібліотеки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Публічна бібліотека ім. Масарика, Всетін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2" y="2348880"/>
            <a:ext cx="4439326" cy="3306034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Міська бібліотека, Яблонець над Нісоу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268" y="2174875"/>
            <a:ext cx="4274220" cy="4274220"/>
          </a:xfrm>
        </p:spPr>
      </p:pic>
    </p:spTree>
    <p:extLst>
      <p:ext uri="{BB962C8B-B14F-4D97-AF65-F5344CB8AC3E}">
        <p14:creationId xmlns:p14="http://schemas.microsoft.com/office/powerpoint/2010/main" val="426722403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379</Words>
  <Application>Microsoft Office PowerPoint</Application>
  <PresentationFormat>Předvádění na obrazovce (4:3)</PresentationFormat>
  <Paragraphs>95</Paragraphs>
  <Slides>27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Motiv systému Office</vt:lpstr>
      <vt:lpstr>Бібліотечний та книжковий ринок Чехії Бібліотеки Чеської Республіки</vt:lpstr>
      <vt:lpstr>Муніципальна бібліотека м. Праги</vt:lpstr>
      <vt:lpstr>Муніципальна бібліотека м. Праги</vt:lpstr>
      <vt:lpstr>Муніципальна бібліотека м. Праги</vt:lpstr>
      <vt:lpstr>Муніципальна бібліотека м. Праги</vt:lpstr>
      <vt:lpstr>Муніципальна бібліотека м. Праги, філіал Сміхов, Прага 5</vt:lpstr>
      <vt:lpstr>Муніципальна бібліотека м. Праги, філіал Дім книги, Прага 10</vt:lpstr>
      <vt:lpstr>Міські, обласні бібліотеки Бібліотека Ї. Магена, Брно</vt:lpstr>
      <vt:lpstr>Міські, обласні бібліотеки</vt:lpstr>
      <vt:lpstr>Міські, обласні бібліотеки</vt:lpstr>
      <vt:lpstr>Міські, обласні бібліотеки</vt:lpstr>
      <vt:lpstr>Сілські бібліотеки</vt:lpstr>
      <vt:lpstr>Університетські бібліотеки, Національна бібліотека ЧР (Клементінум) </vt:lpstr>
      <vt:lpstr>Національна бібліотека ЧР (Клементінум)</vt:lpstr>
      <vt:lpstr>Пам’ятник національного письменства, Прага (Монастир Страгов)</vt:lpstr>
      <vt:lpstr>Чеський технічний університет, Прага Бібліотека</vt:lpstr>
      <vt:lpstr>Університетські бібліотеки</vt:lpstr>
      <vt:lpstr>Університетські бібліотеки</vt:lpstr>
      <vt:lpstr>Спеціалізовані бібліотеки Бібліотека АН ЧР </vt:lpstr>
      <vt:lpstr>Бібліотеки замків Замкова бібліотека в Чеському Крумлові</vt:lpstr>
      <vt:lpstr>Шкільні бібліотеки Найстарша норма для шкільних бібліотек (гімназіях) з р. 1849</vt:lpstr>
      <vt:lpstr>Приклад з дослідження (Інститут чеської літератури АН ЧР та Національна бібліотека ЧР) 2010 р.</vt:lpstr>
      <vt:lpstr>Відвідування публічних бібліотек – порівняння</vt:lpstr>
      <vt:lpstr>Складова частина перекладів у репертуарі книжкового ринку</vt:lpstr>
      <vt:lpstr>Ціна 1 книги (в євро)</vt:lpstr>
      <vt:lpstr>Видавці: «Не боїмось, бо...</vt:lpstr>
      <vt:lpstr>...чехи завжди будуть читати!»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Бібліотеки Чеської Республіки</dc:title>
  <dc:creator>Kindlerová Rita</dc:creator>
  <cp:lastModifiedBy>Kindlerová Rita</cp:lastModifiedBy>
  <cp:revision>13</cp:revision>
  <dcterms:created xsi:type="dcterms:W3CDTF">2013-08-05T10:27:37Z</dcterms:created>
  <dcterms:modified xsi:type="dcterms:W3CDTF">2013-09-03T13:28:05Z</dcterms:modified>
</cp:coreProperties>
</file>