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8" r:id="rId13"/>
    <p:sldId id="269" r:id="rId14"/>
  </p:sldIdLst>
  <p:sldSz cx="9144000" cy="5143500" type="screen16x9"/>
  <p:notesSz cx="6858000" cy="9144000"/>
  <p:embeddedFontLst>
    <p:embeddedFont>
      <p:font typeface="Garamond" pitchFamily="18" charset="0"/>
      <p:regular r:id="rId16"/>
      <p:bold r:id="rId17"/>
      <p:italic r:id="rId18"/>
    </p:embeddedFont>
    <p:embeddedFont>
      <p:font typeface="Roboto" charset="0"/>
      <p:regular r:id="rId19"/>
      <p:bold r:id="rId20"/>
      <p:italic r:id="rId21"/>
      <p:boldItalic r:id="rId22"/>
    </p:embeddedFont>
    <p:embeddedFont>
      <p:font typeface="Calibri" pitchFamily="3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9" autoAdjust="0"/>
    <p:restoredTop sz="86380" autoAdjust="0"/>
  </p:normalViewPr>
  <p:slideViewPr>
    <p:cSldViewPr>
      <p:cViewPr varScale="1">
        <p:scale>
          <a:sx n="84" d="100"/>
          <a:sy n="84" d="100"/>
        </p:scale>
        <p:origin x="-732" y="-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82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Zeszyt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Zeszyt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Zeszyt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H:\wykresy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Zeszyt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Zeszyt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Zeszyt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plotArea>
      <c:layout/>
      <c:pieChart>
        <c:varyColors val="1"/>
        <c:ser>
          <c:idx val="0"/>
          <c:order val="0"/>
          <c:cat>
            <c:strRef>
              <c:f>Arkusz7!$A$2:$A$5</c:f>
              <c:strCache>
                <c:ptCount val="4"/>
                <c:pt idx="0">
                  <c:v>Ukraina, fotografia; 283</c:v>
                </c:pt>
                <c:pt idx="1">
                  <c:v>Ukraina, audio; 26</c:v>
                </c:pt>
                <c:pt idx="2">
                  <c:v>Białoruś, fotografia; 155</c:v>
                </c:pt>
                <c:pt idx="3">
                  <c:v>Białoruś, audio; 34</c:v>
                </c:pt>
              </c:strCache>
            </c:strRef>
          </c:cat>
          <c:val>
            <c:numRef>
              <c:f>Arkusz7!$B$2:$B$5</c:f>
              <c:numCache>
                <c:formatCode>General</c:formatCode>
                <c:ptCount val="4"/>
                <c:pt idx="0">
                  <c:v>283</c:v>
                </c:pt>
                <c:pt idx="1">
                  <c:v>26</c:v>
                </c:pt>
                <c:pt idx="2">
                  <c:v>155</c:v>
                </c:pt>
                <c:pt idx="3">
                  <c:v>34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8664250632921533"/>
          <c:y val="0.16665173530427319"/>
          <c:w val="0.39430985557790843"/>
          <c:h val="0.66669652939145363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plotArea>
      <c:layout/>
      <c:pieChart>
        <c:varyColors val="1"/>
        <c:ser>
          <c:idx val="0"/>
          <c:order val="0"/>
          <c:cat>
            <c:strRef>
              <c:f>Arkusz6!$I$2:$I$3</c:f>
              <c:strCache>
                <c:ptCount val="2"/>
                <c:pt idx="0">
                  <c:v>Dokumenty piśmiennicze, 489</c:v>
                </c:pt>
                <c:pt idx="1">
                  <c:v>Czasopisma, 832</c:v>
                </c:pt>
              </c:strCache>
            </c:strRef>
          </c:cat>
          <c:val>
            <c:numRef>
              <c:f>Arkusz6!$J$2:$J$3</c:f>
              <c:numCache>
                <c:formatCode>General</c:formatCode>
                <c:ptCount val="2"/>
                <c:pt idx="0">
                  <c:v>489</c:v>
                </c:pt>
                <c:pt idx="1">
                  <c:v>832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plotArea>
      <c:layout>
        <c:manualLayout>
          <c:layoutTarget val="inner"/>
          <c:xMode val="edge"/>
          <c:yMode val="edge"/>
          <c:x val="9.0185067051685594E-2"/>
          <c:y val="0.11307173612134674"/>
          <c:w val="0.50396825793601596"/>
          <c:h val="0.83006487779934257"/>
        </c:manualLayout>
      </c:layout>
      <c:pieChart>
        <c:varyColors val="1"/>
        <c:ser>
          <c:idx val="0"/>
          <c:order val="0"/>
          <c:cat>
            <c:strRef>
              <c:f>Arkusz8!$A$1:$A$6</c:f>
              <c:strCache>
                <c:ptCount val="6"/>
                <c:pt idx="0">
                  <c:v>Czasopisma, 18147</c:v>
                </c:pt>
                <c:pt idx="1">
                  <c:v>Listy, 2928</c:v>
                </c:pt>
                <c:pt idx="2">
                  <c:v>Wspomnienia, 1649</c:v>
                </c:pt>
                <c:pt idx="3">
                  <c:v>Pisma, 1402</c:v>
                </c:pt>
                <c:pt idx="4">
                  <c:v>Karty 1261</c:v>
                </c:pt>
                <c:pt idx="5">
                  <c:v>Inne, 25380</c:v>
                </c:pt>
              </c:strCache>
            </c:strRef>
          </c:cat>
          <c:val>
            <c:numRef>
              <c:f>Arkusz8!$B$1:$B$6</c:f>
              <c:numCache>
                <c:formatCode>General</c:formatCode>
                <c:ptCount val="6"/>
                <c:pt idx="0">
                  <c:v>18147</c:v>
                </c:pt>
                <c:pt idx="1">
                  <c:v>2928</c:v>
                </c:pt>
                <c:pt idx="2">
                  <c:v>1649</c:v>
                </c:pt>
                <c:pt idx="3">
                  <c:v>1402</c:v>
                </c:pt>
                <c:pt idx="4">
                  <c:v>1261</c:v>
                </c:pt>
                <c:pt idx="5">
                  <c:v>2538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plotArea>
      <c:layout/>
      <c:pieChart>
        <c:varyColors val="1"/>
        <c:ser>
          <c:idx val="0"/>
          <c:order val="0"/>
          <c:cat>
            <c:strRef>
              <c:f>Arkusz2!$D$8:$D$12</c:f>
              <c:strCache>
                <c:ptCount val="5"/>
                <c:pt idx="0">
                  <c:v>Druki urzędowe, 34</c:v>
                </c:pt>
                <c:pt idx="1">
                  <c:v>Inne, 79</c:v>
                </c:pt>
                <c:pt idx="2">
                  <c:v>Książki, 148</c:v>
                </c:pt>
                <c:pt idx="3">
                  <c:v>Sprawozdania, 211</c:v>
                </c:pt>
                <c:pt idx="4">
                  <c:v>Czasopisma, 899</c:v>
                </c:pt>
              </c:strCache>
            </c:strRef>
          </c:cat>
          <c:val>
            <c:numRef>
              <c:f>Arkusz2!$E$8:$E$12</c:f>
              <c:numCache>
                <c:formatCode>General</c:formatCode>
                <c:ptCount val="5"/>
                <c:pt idx="0">
                  <c:v>34</c:v>
                </c:pt>
                <c:pt idx="1">
                  <c:v>79</c:v>
                </c:pt>
                <c:pt idx="2">
                  <c:v>148</c:v>
                </c:pt>
                <c:pt idx="3">
                  <c:v>211</c:v>
                </c:pt>
                <c:pt idx="4">
                  <c:v>899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4364722440679345"/>
          <c:y val="6.5197915614269353E-2"/>
          <c:w val="0.35635277559320655"/>
          <c:h val="0.86960416877146129"/>
        </c:manualLayout>
      </c:layout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plotArea>
      <c:layout>
        <c:manualLayout>
          <c:layoutTarget val="inner"/>
          <c:xMode val="edge"/>
          <c:yMode val="edge"/>
          <c:x val="0.23212839020122489"/>
          <c:y val="0.12962962962962959"/>
          <c:w val="0.43611111111111112"/>
          <c:h val="0.72685185185185197"/>
        </c:manualLayout>
      </c:layout>
      <c:pieChart>
        <c:varyColors val="1"/>
        <c:ser>
          <c:idx val="0"/>
          <c:order val="0"/>
          <c:cat>
            <c:strRef>
              <c:f>Arkusz5!$I$2:$I$10</c:f>
              <c:strCache>
                <c:ptCount val="9"/>
                <c:pt idx="0">
                  <c:v>Audio/video, 70</c:v>
                </c:pt>
                <c:pt idx="1">
                  <c:v>Grafiki, 81</c:v>
                </c:pt>
                <c:pt idx="2">
                  <c:v>Informatory, 138</c:v>
                </c:pt>
                <c:pt idx="3">
                  <c:v>Inne,</c:v>
                </c:pt>
                <c:pt idx="4">
                  <c:v>Pocztówki, 236</c:v>
                </c:pt>
                <c:pt idx="5">
                  <c:v>Dzienniki urzędowe, 265</c:v>
                </c:pt>
                <c:pt idx="6">
                  <c:v>Książki, 328</c:v>
                </c:pt>
                <c:pt idx="7">
                  <c:v>Fotografie, 371</c:v>
                </c:pt>
                <c:pt idx="8">
                  <c:v>Czasopisma, 7092</c:v>
                </c:pt>
              </c:strCache>
            </c:strRef>
          </c:cat>
          <c:val>
            <c:numRef>
              <c:f>Arkusz5!$J$2:$J$10</c:f>
              <c:numCache>
                <c:formatCode>General</c:formatCode>
                <c:ptCount val="9"/>
                <c:pt idx="0">
                  <c:v>70</c:v>
                </c:pt>
                <c:pt idx="1">
                  <c:v>81</c:v>
                </c:pt>
                <c:pt idx="2">
                  <c:v>138</c:v>
                </c:pt>
                <c:pt idx="3">
                  <c:v>365</c:v>
                </c:pt>
                <c:pt idx="4">
                  <c:v>236</c:v>
                </c:pt>
                <c:pt idx="5">
                  <c:v>265</c:v>
                </c:pt>
                <c:pt idx="6">
                  <c:v>328</c:v>
                </c:pt>
                <c:pt idx="7">
                  <c:v>371</c:v>
                </c:pt>
                <c:pt idx="8">
                  <c:v>7092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0314588801399835"/>
          <c:y val="3.035834062408866E-2"/>
          <c:w val="0.2746318897637795"/>
          <c:h val="0.95575277048702245"/>
        </c:manualLayout>
      </c:layout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plotArea>
      <c:layout>
        <c:manualLayout>
          <c:layoutTarget val="inner"/>
          <c:xMode val="edge"/>
          <c:yMode val="edge"/>
          <c:x val="0.25035061242344708"/>
          <c:y val="0.31018518518518523"/>
          <c:w val="0.4027777777777779"/>
          <c:h val="0.6712962962962965"/>
        </c:manualLayout>
      </c:layout>
      <c:pieChart>
        <c:varyColors val="1"/>
        <c:ser>
          <c:idx val="0"/>
          <c:order val="0"/>
          <c:cat>
            <c:strRef>
              <c:f>Arkusz4!$F$5:$F$6</c:f>
              <c:strCache>
                <c:ptCount val="2"/>
                <c:pt idx="0">
                  <c:v>Rękopisy, 101</c:v>
                </c:pt>
                <c:pt idx="1">
                  <c:v>Czasopisma, 86</c:v>
                </c:pt>
              </c:strCache>
            </c:strRef>
          </c:cat>
          <c:val>
            <c:numRef>
              <c:f>Arkusz4!$G$5:$G$6</c:f>
              <c:numCache>
                <c:formatCode>General</c:formatCode>
                <c:ptCount val="2"/>
                <c:pt idx="0">
                  <c:v>101</c:v>
                </c:pt>
                <c:pt idx="1">
                  <c:v>86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plotArea>
      <c:layout>
        <c:manualLayout>
          <c:layoutTarget val="inner"/>
          <c:xMode val="edge"/>
          <c:yMode val="edge"/>
          <c:x val="0.21821106736657922"/>
          <c:y val="0.10964319310005012"/>
          <c:w val="0.44511242344706908"/>
          <c:h val="0.61928251557750891"/>
        </c:manualLayout>
      </c:layout>
      <c:pieChart>
        <c:varyColors val="1"/>
        <c:ser>
          <c:idx val="0"/>
          <c:order val="0"/>
          <c:cat>
            <c:strRef>
              <c:f>Arkusz3!$F$1:$F$11</c:f>
              <c:strCache>
                <c:ptCount val="11"/>
                <c:pt idx="0">
                  <c:v>Starodruki, 2</c:v>
                </c:pt>
                <c:pt idx="1">
                  <c:v>Dziennik urzędowy, 75</c:v>
                </c:pt>
                <c:pt idx="2">
                  <c:v>Druk, 160</c:v>
                </c:pt>
                <c:pt idx="3">
                  <c:v>Pocztówki, 174</c:v>
                </c:pt>
                <c:pt idx="4">
                  <c:v>Książki, 189</c:v>
                </c:pt>
                <c:pt idx="5">
                  <c:v>Rękopisy, 216</c:v>
                </c:pt>
                <c:pt idx="6">
                  <c:v>Fotografie, 242</c:v>
                </c:pt>
                <c:pt idx="7">
                  <c:v>Afisze, 303</c:v>
                </c:pt>
                <c:pt idx="8">
                  <c:v>Czasopisma, 757</c:v>
                </c:pt>
                <c:pt idx="9">
                  <c:v>Egzemplarze teatralne, 884</c:v>
                </c:pt>
                <c:pt idx="10">
                  <c:v>Inne, 3691</c:v>
                </c:pt>
              </c:strCache>
            </c:strRef>
          </c:cat>
          <c:val>
            <c:numRef>
              <c:f>Arkusz3!$G$1:$G$11</c:f>
              <c:numCache>
                <c:formatCode>General</c:formatCode>
                <c:ptCount val="11"/>
                <c:pt idx="0">
                  <c:v>2</c:v>
                </c:pt>
                <c:pt idx="1">
                  <c:v>75</c:v>
                </c:pt>
                <c:pt idx="2">
                  <c:v>160</c:v>
                </c:pt>
                <c:pt idx="3">
                  <c:v>174</c:v>
                </c:pt>
                <c:pt idx="4">
                  <c:v>189</c:v>
                </c:pt>
                <c:pt idx="5">
                  <c:v>216</c:v>
                </c:pt>
                <c:pt idx="6">
                  <c:v>242</c:v>
                </c:pt>
                <c:pt idx="7">
                  <c:v>303</c:v>
                </c:pt>
                <c:pt idx="8">
                  <c:v>757</c:v>
                </c:pt>
                <c:pt idx="9">
                  <c:v>884</c:v>
                </c:pt>
                <c:pt idx="10">
                  <c:v>3691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7320144356955403"/>
          <c:y val="0.12494222554333444"/>
          <c:w val="0.32402077865266876"/>
          <c:h val="0.50994662352840581"/>
        </c:manualLayout>
      </c:layout>
      <c:txPr>
        <a:bodyPr/>
        <a:lstStyle/>
        <a:p>
          <a:pPr marL="0">
            <a:spcBef>
              <a:spcPts val="0"/>
            </a:spcBef>
            <a:spcAft>
              <a:spcPts val="0"/>
            </a:spcAft>
            <a:defRPr sz="800"/>
          </a:pPr>
          <a:endParaRPr lang="pl-PL"/>
        </a:p>
      </c:txPr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3017A6-577A-4C32-A567-B7C4F157A51F}" type="doc">
      <dgm:prSet loTypeId="urn:microsoft.com/office/officeart/2005/8/layout/default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pl-PL"/>
        </a:p>
      </dgm:t>
    </dgm:pt>
    <dgm:pt modelId="{E932E09F-E7F3-4C80-9A34-AAB2048EC68F}">
      <dgm:prSet phldrT="[Tekst]"/>
      <dgm:spPr/>
      <dgm:t>
        <a:bodyPr/>
        <a:lstStyle/>
        <a:p>
          <a:r>
            <a:rPr lang="pl-PL" dirty="0" smtClean="0"/>
            <a:t>Federacja Bibliotek Cyfrowych</a:t>
          </a:r>
          <a:endParaRPr lang="pl-PL" dirty="0"/>
        </a:p>
      </dgm:t>
    </dgm:pt>
    <dgm:pt modelId="{387C90FE-B0C7-44C8-8206-F25F4F8509D1}" type="parTrans" cxnId="{EA50B1A8-A460-4933-9A9D-D960D3B854B1}">
      <dgm:prSet/>
      <dgm:spPr/>
      <dgm:t>
        <a:bodyPr/>
        <a:lstStyle/>
        <a:p>
          <a:endParaRPr lang="pl-PL"/>
        </a:p>
      </dgm:t>
    </dgm:pt>
    <dgm:pt modelId="{9BCC824F-C4DF-4672-9B19-A13E1970F6DD}" type="sibTrans" cxnId="{EA50B1A8-A460-4933-9A9D-D960D3B854B1}">
      <dgm:prSet/>
      <dgm:spPr/>
      <dgm:t>
        <a:bodyPr/>
        <a:lstStyle/>
        <a:p>
          <a:endParaRPr lang="pl-PL"/>
        </a:p>
      </dgm:t>
    </dgm:pt>
    <dgm:pt modelId="{E60EFC71-282E-4ACE-93B9-BB10A3E18B6E}">
      <dgm:prSet phldrT="[Tekst]"/>
      <dgm:spPr/>
      <dgm:t>
        <a:bodyPr/>
        <a:lstStyle/>
        <a:p>
          <a:r>
            <a:rPr lang="pl-PL" dirty="0" smtClean="0"/>
            <a:t>Kolekcje </a:t>
          </a:r>
          <a:br>
            <a:rPr lang="pl-PL" dirty="0" smtClean="0"/>
          </a:br>
          <a:r>
            <a:rPr lang="pl-PL" dirty="0" smtClean="0"/>
            <a:t>w polskich bibliotekach cyfrowych</a:t>
          </a:r>
          <a:endParaRPr lang="pl-PL" dirty="0"/>
        </a:p>
      </dgm:t>
    </dgm:pt>
    <dgm:pt modelId="{75ADDBA1-7BBB-4B87-96FE-CE865A89B5D1}" type="parTrans" cxnId="{66A30F10-81D6-495C-B404-4E1358C5D416}">
      <dgm:prSet/>
      <dgm:spPr/>
      <dgm:t>
        <a:bodyPr/>
        <a:lstStyle/>
        <a:p>
          <a:endParaRPr lang="pl-PL"/>
        </a:p>
      </dgm:t>
    </dgm:pt>
    <dgm:pt modelId="{6F2973B4-C7EE-43EB-A80E-F81982702FDF}" type="sibTrans" cxnId="{66A30F10-81D6-495C-B404-4E1358C5D416}">
      <dgm:prSet/>
      <dgm:spPr/>
      <dgm:t>
        <a:bodyPr/>
        <a:lstStyle/>
        <a:p>
          <a:endParaRPr lang="pl-PL"/>
        </a:p>
      </dgm:t>
    </dgm:pt>
    <dgm:pt modelId="{9BBD5F86-DB8D-4AC0-9E39-7065B7C90F99}">
      <dgm:prSet phldrT="[Tekst]"/>
      <dgm:spPr/>
      <dgm:t>
        <a:bodyPr/>
        <a:lstStyle/>
        <a:p>
          <a:r>
            <a:rPr lang="pl-PL" dirty="0" smtClean="0"/>
            <a:t>Archiwum Muzyki Wiejskiej</a:t>
          </a:r>
          <a:endParaRPr lang="pl-PL" dirty="0"/>
        </a:p>
      </dgm:t>
    </dgm:pt>
    <dgm:pt modelId="{F6F4F529-E749-4449-A7FD-E3596909E27F}" type="parTrans" cxnId="{FF419D3A-D845-4489-8F88-F44B8BA9031C}">
      <dgm:prSet/>
      <dgm:spPr/>
      <dgm:t>
        <a:bodyPr/>
        <a:lstStyle/>
        <a:p>
          <a:endParaRPr lang="pl-PL"/>
        </a:p>
      </dgm:t>
    </dgm:pt>
    <dgm:pt modelId="{7E7CB9CD-F942-453F-8901-B123F4C654A7}" type="sibTrans" cxnId="{FF419D3A-D845-4489-8F88-F44B8BA9031C}">
      <dgm:prSet/>
      <dgm:spPr/>
      <dgm:t>
        <a:bodyPr/>
        <a:lstStyle/>
        <a:p>
          <a:endParaRPr lang="pl-PL"/>
        </a:p>
      </dgm:t>
    </dgm:pt>
    <dgm:pt modelId="{8F675EA1-2C83-4A1B-8F37-300B0EBED188}">
      <dgm:prSet phldrT="[Tekst]"/>
      <dgm:spPr/>
      <dgm:t>
        <a:bodyPr/>
        <a:lstStyle/>
        <a:p>
          <a:r>
            <a:rPr lang="pl-PL" dirty="0" smtClean="0"/>
            <a:t>Podkarpacka Biblioteka Cyfrowa</a:t>
          </a:r>
          <a:endParaRPr lang="pl-PL" dirty="0"/>
        </a:p>
      </dgm:t>
    </dgm:pt>
    <dgm:pt modelId="{FFA22383-39D1-46A8-A475-4C1A350D73C4}" type="parTrans" cxnId="{5471A020-D1B1-4C31-A31F-0F6DEC995669}">
      <dgm:prSet/>
      <dgm:spPr/>
      <dgm:t>
        <a:bodyPr/>
        <a:lstStyle/>
        <a:p>
          <a:endParaRPr lang="pl-PL"/>
        </a:p>
      </dgm:t>
    </dgm:pt>
    <dgm:pt modelId="{46AF195D-A12E-4B1B-BB6E-2EC956710E4A}" type="sibTrans" cxnId="{5471A020-D1B1-4C31-A31F-0F6DEC995669}">
      <dgm:prSet/>
      <dgm:spPr/>
      <dgm:t>
        <a:bodyPr/>
        <a:lstStyle/>
        <a:p>
          <a:endParaRPr lang="pl-PL"/>
        </a:p>
      </dgm:t>
    </dgm:pt>
    <dgm:pt modelId="{18CDFC97-BDAD-45AB-B484-7595BF5C0663}">
      <dgm:prSet phldrT="[Tekst]"/>
      <dgm:spPr/>
      <dgm:t>
        <a:bodyPr/>
        <a:lstStyle/>
        <a:p>
          <a:r>
            <a:rPr lang="pl-PL" dirty="0" smtClean="0"/>
            <a:t>Biblioteka Cyfrowa KUL</a:t>
          </a:r>
          <a:endParaRPr lang="pl-PL" dirty="0"/>
        </a:p>
      </dgm:t>
    </dgm:pt>
    <dgm:pt modelId="{9D81AD72-35F6-425E-B8AB-CFE00D8DC60A}" type="parTrans" cxnId="{6B424622-1133-4E0D-ACFC-346EBA20051A}">
      <dgm:prSet/>
      <dgm:spPr/>
      <dgm:t>
        <a:bodyPr/>
        <a:lstStyle/>
        <a:p>
          <a:endParaRPr lang="pl-PL"/>
        </a:p>
      </dgm:t>
    </dgm:pt>
    <dgm:pt modelId="{FE92BA04-AB24-49EE-8495-D011156B8B3E}" type="sibTrans" cxnId="{6B424622-1133-4E0D-ACFC-346EBA20051A}">
      <dgm:prSet/>
      <dgm:spPr/>
      <dgm:t>
        <a:bodyPr/>
        <a:lstStyle/>
        <a:p>
          <a:endParaRPr lang="pl-PL"/>
        </a:p>
      </dgm:t>
    </dgm:pt>
    <dgm:pt modelId="{CFC5E518-02C4-4377-800F-1ED5F748AE92}">
      <dgm:prSet/>
      <dgm:spPr/>
      <dgm:t>
        <a:bodyPr/>
        <a:lstStyle/>
        <a:p>
          <a:r>
            <a:rPr lang="pl-PL" dirty="0" smtClean="0"/>
            <a:t>Podlaska Biblioteka Cyfrowa</a:t>
          </a:r>
          <a:endParaRPr lang="pl-PL" dirty="0"/>
        </a:p>
      </dgm:t>
    </dgm:pt>
    <dgm:pt modelId="{2A12E0AE-84E5-42FB-B8EC-FD00538C4C65}" type="parTrans" cxnId="{02D5BAD2-FFD6-4AEC-805F-A3A2B3DBDC72}">
      <dgm:prSet/>
      <dgm:spPr/>
      <dgm:t>
        <a:bodyPr/>
        <a:lstStyle/>
        <a:p>
          <a:endParaRPr lang="pl-PL"/>
        </a:p>
      </dgm:t>
    </dgm:pt>
    <dgm:pt modelId="{D5EC6767-7AFC-43D0-B719-D8A05AC372A5}" type="sibTrans" cxnId="{02D5BAD2-FFD6-4AEC-805F-A3A2B3DBDC72}">
      <dgm:prSet/>
      <dgm:spPr/>
      <dgm:t>
        <a:bodyPr/>
        <a:lstStyle/>
        <a:p>
          <a:endParaRPr lang="pl-PL"/>
        </a:p>
      </dgm:t>
    </dgm:pt>
    <dgm:pt modelId="{A1A6B66C-2AC9-4730-A983-F41D9BBBF172}">
      <dgm:prSet/>
      <dgm:spPr/>
      <dgm:t>
        <a:bodyPr/>
        <a:lstStyle/>
        <a:p>
          <a:r>
            <a:rPr lang="pl-PL" dirty="0" smtClean="0"/>
            <a:t>Sanocka Biblioteka Cyfrowa</a:t>
          </a:r>
          <a:endParaRPr lang="pl-PL" dirty="0"/>
        </a:p>
      </dgm:t>
    </dgm:pt>
    <dgm:pt modelId="{2D4F818C-E6AE-4F9C-B671-E3A346860E40}" type="parTrans" cxnId="{04D4335A-2FF4-4763-968C-F82C4D6DE761}">
      <dgm:prSet/>
      <dgm:spPr/>
      <dgm:t>
        <a:bodyPr/>
        <a:lstStyle/>
        <a:p>
          <a:endParaRPr lang="pl-PL"/>
        </a:p>
      </dgm:t>
    </dgm:pt>
    <dgm:pt modelId="{D81FF118-33EB-42CC-B922-A80987DC62D0}" type="sibTrans" cxnId="{04D4335A-2FF4-4763-968C-F82C4D6DE761}">
      <dgm:prSet/>
      <dgm:spPr/>
      <dgm:t>
        <a:bodyPr/>
        <a:lstStyle/>
        <a:p>
          <a:endParaRPr lang="pl-PL"/>
        </a:p>
      </dgm:t>
    </dgm:pt>
    <dgm:pt modelId="{B453E93B-BF9F-49F5-AB5F-D5B8CD19549E}">
      <dgm:prSet/>
      <dgm:spPr/>
      <dgm:t>
        <a:bodyPr/>
        <a:lstStyle/>
        <a:p>
          <a:r>
            <a:rPr lang="pl-PL" dirty="0" smtClean="0"/>
            <a:t>Śląska Biblioteka Cyfrowa</a:t>
          </a:r>
          <a:endParaRPr lang="pl-PL" dirty="0"/>
        </a:p>
      </dgm:t>
    </dgm:pt>
    <dgm:pt modelId="{94242C2A-9E7F-489C-A401-4B220E932A64}" type="parTrans" cxnId="{209AB70C-6FFB-403E-AA83-53AB108528C2}">
      <dgm:prSet/>
      <dgm:spPr/>
      <dgm:t>
        <a:bodyPr/>
        <a:lstStyle/>
        <a:p>
          <a:endParaRPr lang="pl-PL"/>
        </a:p>
      </dgm:t>
    </dgm:pt>
    <dgm:pt modelId="{02FA0E45-D4A2-47CE-A96D-B11856F5C17B}" type="sibTrans" cxnId="{209AB70C-6FFB-403E-AA83-53AB108528C2}">
      <dgm:prSet/>
      <dgm:spPr/>
      <dgm:t>
        <a:bodyPr/>
        <a:lstStyle/>
        <a:p>
          <a:endParaRPr lang="pl-PL"/>
        </a:p>
      </dgm:t>
    </dgm:pt>
    <dgm:pt modelId="{25FBD785-64AF-436E-8637-F926E09676C6}">
      <dgm:prSet/>
      <dgm:spPr/>
      <dgm:t>
        <a:bodyPr/>
        <a:lstStyle/>
        <a:p>
          <a:r>
            <a:rPr lang="pl-PL" b="0" i="0" u="none" smtClean="0"/>
            <a:t>Biblioteka Cyfrowa Ośrodka KARTA</a:t>
          </a:r>
          <a:endParaRPr lang="pl-PL"/>
        </a:p>
      </dgm:t>
    </dgm:pt>
    <dgm:pt modelId="{101029F7-55BB-4ECF-BA3D-253A785CBB89}" type="parTrans" cxnId="{C9B4E081-09D0-4028-A733-65A2FA73E102}">
      <dgm:prSet/>
      <dgm:spPr/>
      <dgm:t>
        <a:bodyPr/>
        <a:lstStyle/>
        <a:p>
          <a:endParaRPr lang="pl-PL"/>
        </a:p>
      </dgm:t>
    </dgm:pt>
    <dgm:pt modelId="{AB10C5FB-6E82-4CF6-948E-C929414ACC04}" type="sibTrans" cxnId="{C9B4E081-09D0-4028-A733-65A2FA73E102}">
      <dgm:prSet/>
      <dgm:spPr/>
      <dgm:t>
        <a:bodyPr/>
        <a:lstStyle/>
        <a:p>
          <a:endParaRPr lang="pl-PL"/>
        </a:p>
      </dgm:t>
    </dgm:pt>
    <dgm:pt modelId="{F3C5813A-1DEB-4633-8EF9-BA269914F864}" type="pres">
      <dgm:prSet presAssocID="{9C3017A6-577A-4C32-A567-B7C4F157A51F}" presName="diagram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D5B0F5A5-3864-4FA3-983A-3D870CD52EB9}" type="pres">
      <dgm:prSet presAssocID="{E932E09F-E7F3-4C80-9A34-AAB2048EC68F}" presName="node" presStyleLbl="node1" presStyleIdx="0" presStyleCnt="9" custLinFactX="-151616" custLinFactNeighborX="-200000" custLinFactNeighborY="-17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903D278-7E04-46E9-B42B-4D7F55FC38F7}" type="pres">
      <dgm:prSet presAssocID="{9BCC824F-C4DF-4672-9B19-A13E1970F6DD}" presName="sibTrans" presStyleCnt="0"/>
      <dgm:spPr/>
    </dgm:pt>
    <dgm:pt modelId="{84B00831-4DB9-4EF5-AF63-021C7C1C48EC}" type="pres">
      <dgm:prSet presAssocID="{E60EFC71-282E-4ACE-93B9-BB10A3E18B6E}" presName="node" presStyleLbl="node1" presStyleIdx="1" presStyleCnt="9" custLinFactX="-27858" custLinFactNeighborX="-100000" custLinFactNeighborY="-17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5468466-863A-4BA7-89EF-03EDED734BC4}" type="pres">
      <dgm:prSet presAssocID="{6F2973B4-C7EE-43EB-A80E-F81982702FDF}" presName="sibTrans" presStyleCnt="0"/>
      <dgm:spPr/>
    </dgm:pt>
    <dgm:pt modelId="{2C08FD94-BABF-4428-AC17-71CE8C49778E}" type="pres">
      <dgm:prSet presAssocID="{9BBD5F86-DB8D-4AC0-9E39-7065B7C90F99}" presName="node" presStyleLbl="node1" presStyleIdx="2" presStyleCnt="9" custLinFactX="-31616" custLinFactY="5996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75E1413-EC35-4CF6-95EE-1226F4DD9B6D}" type="pres">
      <dgm:prSet presAssocID="{7E7CB9CD-F942-453F-8901-B123F4C654A7}" presName="sibTrans" presStyleCnt="0"/>
      <dgm:spPr/>
    </dgm:pt>
    <dgm:pt modelId="{92045EF1-F23B-4AB8-8068-F5548DCD4E10}" type="pres">
      <dgm:prSet presAssocID="{8F675EA1-2C83-4A1B-8F37-300B0EBED188}" presName="node" presStyleLbl="node1" presStyleIdx="3" presStyleCnt="9" custLinFactY="100000" custLinFactNeighborX="-22626" custLinFactNeighborY="12920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585D0D6-9872-42E5-A185-97AF057B9FA5}" type="pres">
      <dgm:prSet presAssocID="{46AF195D-A12E-4B1B-BB6E-2EC956710E4A}" presName="sibTrans" presStyleCnt="0"/>
      <dgm:spPr/>
    </dgm:pt>
    <dgm:pt modelId="{4455A40E-0086-482A-9ABF-8A880D8D12F9}" type="pres">
      <dgm:prSet presAssocID="{18CDFC97-BDAD-45AB-B484-7595BF5C0663}" presName="node" presStyleLbl="node1" presStyleIdx="4" presStyleCnt="9" custLinFactX="-100000" custLinFactNeighborX="-137858" custLinFactNeighborY="-1067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3E6D050-BE4C-4E1A-A770-803C39FAF4E5}" type="pres">
      <dgm:prSet presAssocID="{FE92BA04-AB24-49EE-8495-D011156B8B3E}" presName="sibTrans" presStyleCnt="0"/>
      <dgm:spPr/>
    </dgm:pt>
    <dgm:pt modelId="{C636BF90-B037-4478-BD6E-6AF1D52B1AE2}" type="pres">
      <dgm:prSet presAssocID="{25FBD785-64AF-436E-8637-F926E09676C6}" presName="node" presStyleLbl="node1" presStyleIdx="5" presStyleCnt="9" custLinFactNeighborX="-14101" custLinFactNeighborY="-1067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6B5BBF1-7F43-46D0-8E25-2C9D37B0D6C9}" type="pres">
      <dgm:prSet presAssocID="{AB10C5FB-6E82-4CF6-948E-C929414ACC04}" presName="sibTrans" presStyleCnt="0"/>
      <dgm:spPr/>
    </dgm:pt>
    <dgm:pt modelId="{528F3F86-45E7-468C-940C-589A623E5DAF}" type="pres">
      <dgm:prSet presAssocID="{CFC5E518-02C4-4377-800F-1ED5F748AE92}" presName="node" presStyleLbl="node1" presStyleIdx="6" presStyleCnt="9" custLinFactY="12533" custLinFactNeighborX="-15897" custLinFactNeighborY="10000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632B3DA-A760-4757-A31D-DE12B302D8AA}" type="pres">
      <dgm:prSet presAssocID="{D5EC6767-7AFC-43D0-B719-D8A05AC372A5}" presName="sibTrans" presStyleCnt="0"/>
      <dgm:spPr/>
    </dgm:pt>
    <dgm:pt modelId="{0B2C35A4-F166-410F-A029-ABD897AF6638}" type="pres">
      <dgm:prSet presAssocID="{A1A6B66C-2AC9-4730-A983-F41D9BBBF172}" presName="node" presStyleLbl="node1" presStyleIdx="7" presStyleCnt="9" custLinFactX="100000" custLinFactY="12533" custLinFactNeighborX="106662" custLinFactNeighborY="10000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EE0A2FF-A1BE-4185-80E1-BEA0E3F1EE6F}" type="pres">
      <dgm:prSet presAssocID="{D81FF118-33EB-42CC-B922-A80987DC62D0}" presName="sibTrans" presStyleCnt="0"/>
      <dgm:spPr/>
    </dgm:pt>
    <dgm:pt modelId="{AB877D26-19C5-451D-B2D8-16C5549A8953}" type="pres">
      <dgm:prSet presAssocID="{B453E93B-BF9F-49F5-AB5F-D5B8CD19549E}" presName="node" presStyleLbl="node1" presStyleIdx="8" presStyleCnt="9" custLinFactX="50053" custLinFactNeighborX="100000" custLinFactNeighborY="-413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209AB70C-6FFB-403E-AA83-53AB108528C2}" srcId="{9C3017A6-577A-4C32-A567-B7C4F157A51F}" destId="{B453E93B-BF9F-49F5-AB5F-D5B8CD19549E}" srcOrd="8" destOrd="0" parTransId="{94242C2A-9E7F-489C-A401-4B220E932A64}" sibTransId="{02FA0E45-D4A2-47CE-A96D-B11856F5C17B}"/>
    <dgm:cxn modelId="{FF14149F-DC7D-4278-83D8-459E4DDE8DE1}" type="presOf" srcId="{9C3017A6-577A-4C32-A567-B7C4F157A51F}" destId="{F3C5813A-1DEB-4633-8EF9-BA269914F864}" srcOrd="0" destOrd="0" presId="urn:microsoft.com/office/officeart/2005/8/layout/default"/>
    <dgm:cxn modelId="{28193302-3C1F-4FA7-AC21-47C9ADE6959F}" type="presOf" srcId="{25FBD785-64AF-436E-8637-F926E09676C6}" destId="{C636BF90-B037-4478-BD6E-6AF1D52B1AE2}" srcOrd="0" destOrd="0" presId="urn:microsoft.com/office/officeart/2005/8/layout/default"/>
    <dgm:cxn modelId="{58E56D96-7AF5-468B-AE2F-5D92C347A89A}" type="presOf" srcId="{18CDFC97-BDAD-45AB-B484-7595BF5C0663}" destId="{4455A40E-0086-482A-9ABF-8A880D8D12F9}" srcOrd="0" destOrd="0" presId="urn:microsoft.com/office/officeart/2005/8/layout/default"/>
    <dgm:cxn modelId="{5406E576-366D-4E38-A5B1-FE1D50A83F34}" type="presOf" srcId="{9BBD5F86-DB8D-4AC0-9E39-7065B7C90F99}" destId="{2C08FD94-BABF-4428-AC17-71CE8C49778E}" srcOrd="0" destOrd="0" presId="urn:microsoft.com/office/officeart/2005/8/layout/default"/>
    <dgm:cxn modelId="{5471A020-D1B1-4C31-A31F-0F6DEC995669}" srcId="{9C3017A6-577A-4C32-A567-B7C4F157A51F}" destId="{8F675EA1-2C83-4A1B-8F37-300B0EBED188}" srcOrd="3" destOrd="0" parTransId="{FFA22383-39D1-46A8-A475-4C1A350D73C4}" sibTransId="{46AF195D-A12E-4B1B-BB6E-2EC956710E4A}"/>
    <dgm:cxn modelId="{C9B4E081-09D0-4028-A733-65A2FA73E102}" srcId="{9C3017A6-577A-4C32-A567-B7C4F157A51F}" destId="{25FBD785-64AF-436E-8637-F926E09676C6}" srcOrd="5" destOrd="0" parTransId="{101029F7-55BB-4ECF-BA3D-253A785CBB89}" sibTransId="{AB10C5FB-6E82-4CF6-948E-C929414ACC04}"/>
    <dgm:cxn modelId="{61B2C08C-82BA-4940-BAB3-74B485A919A7}" type="presOf" srcId="{8F675EA1-2C83-4A1B-8F37-300B0EBED188}" destId="{92045EF1-F23B-4AB8-8068-F5548DCD4E10}" srcOrd="0" destOrd="0" presId="urn:microsoft.com/office/officeart/2005/8/layout/default"/>
    <dgm:cxn modelId="{04D4335A-2FF4-4763-968C-F82C4D6DE761}" srcId="{9C3017A6-577A-4C32-A567-B7C4F157A51F}" destId="{A1A6B66C-2AC9-4730-A983-F41D9BBBF172}" srcOrd="7" destOrd="0" parTransId="{2D4F818C-E6AE-4F9C-B671-E3A346860E40}" sibTransId="{D81FF118-33EB-42CC-B922-A80987DC62D0}"/>
    <dgm:cxn modelId="{7AE2A83E-0020-45E9-8B9C-887867CE496F}" type="presOf" srcId="{B453E93B-BF9F-49F5-AB5F-D5B8CD19549E}" destId="{AB877D26-19C5-451D-B2D8-16C5549A8953}" srcOrd="0" destOrd="0" presId="urn:microsoft.com/office/officeart/2005/8/layout/default"/>
    <dgm:cxn modelId="{66A30F10-81D6-495C-B404-4E1358C5D416}" srcId="{9C3017A6-577A-4C32-A567-B7C4F157A51F}" destId="{E60EFC71-282E-4ACE-93B9-BB10A3E18B6E}" srcOrd="1" destOrd="0" parTransId="{75ADDBA1-7BBB-4B87-96FE-CE865A89B5D1}" sibTransId="{6F2973B4-C7EE-43EB-A80E-F81982702FDF}"/>
    <dgm:cxn modelId="{FAADC42F-DE76-4F98-836D-B695934504A5}" type="presOf" srcId="{E60EFC71-282E-4ACE-93B9-BB10A3E18B6E}" destId="{84B00831-4DB9-4EF5-AF63-021C7C1C48EC}" srcOrd="0" destOrd="0" presId="urn:microsoft.com/office/officeart/2005/8/layout/default"/>
    <dgm:cxn modelId="{D002E16E-6C41-4063-9F3C-90D184150BCD}" type="presOf" srcId="{A1A6B66C-2AC9-4730-A983-F41D9BBBF172}" destId="{0B2C35A4-F166-410F-A029-ABD897AF6638}" srcOrd="0" destOrd="0" presId="urn:microsoft.com/office/officeart/2005/8/layout/default"/>
    <dgm:cxn modelId="{4CDF2C36-9194-40D0-8370-A4183862EB84}" type="presOf" srcId="{CFC5E518-02C4-4377-800F-1ED5F748AE92}" destId="{528F3F86-45E7-468C-940C-589A623E5DAF}" srcOrd="0" destOrd="0" presId="urn:microsoft.com/office/officeart/2005/8/layout/default"/>
    <dgm:cxn modelId="{6B424622-1133-4E0D-ACFC-346EBA20051A}" srcId="{9C3017A6-577A-4C32-A567-B7C4F157A51F}" destId="{18CDFC97-BDAD-45AB-B484-7595BF5C0663}" srcOrd="4" destOrd="0" parTransId="{9D81AD72-35F6-425E-B8AB-CFE00D8DC60A}" sibTransId="{FE92BA04-AB24-49EE-8495-D011156B8B3E}"/>
    <dgm:cxn modelId="{EA50B1A8-A460-4933-9A9D-D960D3B854B1}" srcId="{9C3017A6-577A-4C32-A567-B7C4F157A51F}" destId="{E932E09F-E7F3-4C80-9A34-AAB2048EC68F}" srcOrd="0" destOrd="0" parTransId="{387C90FE-B0C7-44C8-8206-F25F4F8509D1}" sibTransId="{9BCC824F-C4DF-4672-9B19-A13E1970F6DD}"/>
    <dgm:cxn modelId="{FF419D3A-D845-4489-8F88-F44B8BA9031C}" srcId="{9C3017A6-577A-4C32-A567-B7C4F157A51F}" destId="{9BBD5F86-DB8D-4AC0-9E39-7065B7C90F99}" srcOrd="2" destOrd="0" parTransId="{F6F4F529-E749-4449-A7FD-E3596909E27F}" sibTransId="{7E7CB9CD-F942-453F-8901-B123F4C654A7}"/>
    <dgm:cxn modelId="{02D5BAD2-FFD6-4AEC-805F-A3A2B3DBDC72}" srcId="{9C3017A6-577A-4C32-A567-B7C4F157A51F}" destId="{CFC5E518-02C4-4377-800F-1ED5F748AE92}" srcOrd="6" destOrd="0" parTransId="{2A12E0AE-84E5-42FB-B8EC-FD00538C4C65}" sibTransId="{D5EC6767-7AFC-43D0-B719-D8A05AC372A5}"/>
    <dgm:cxn modelId="{F5E4C5A9-739C-42DF-ABAF-F237E2AD92DC}" type="presOf" srcId="{E932E09F-E7F3-4C80-9A34-AAB2048EC68F}" destId="{D5B0F5A5-3864-4FA3-983A-3D870CD52EB9}" srcOrd="0" destOrd="0" presId="urn:microsoft.com/office/officeart/2005/8/layout/default"/>
    <dgm:cxn modelId="{A418AAA6-75B6-4544-889D-86322E074DA7}" type="presParOf" srcId="{F3C5813A-1DEB-4633-8EF9-BA269914F864}" destId="{D5B0F5A5-3864-4FA3-983A-3D870CD52EB9}" srcOrd="0" destOrd="0" presId="urn:microsoft.com/office/officeart/2005/8/layout/default"/>
    <dgm:cxn modelId="{CC1F467D-4AFC-4A1E-8BAA-910EF2A94447}" type="presParOf" srcId="{F3C5813A-1DEB-4633-8EF9-BA269914F864}" destId="{0903D278-7E04-46E9-B42B-4D7F55FC38F7}" srcOrd="1" destOrd="0" presId="urn:microsoft.com/office/officeart/2005/8/layout/default"/>
    <dgm:cxn modelId="{08A69A11-D7EB-42FC-BD12-2B4BB88E7C4F}" type="presParOf" srcId="{F3C5813A-1DEB-4633-8EF9-BA269914F864}" destId="{84B00831-4DB9-4EF5-AF63-021C7C1C48EC}" srcOrd="2" destOrd="0" presId="urn:microsoft.com/office/officeart/2005/8/layout/default"/>
    <dgm:cxn modelId="{39162909-2DB7-4A24-88A3-39C238070ED8}" type="presParOf" srcId="{F3C5813A-1DEB-4633-8EF9-BA269914F864}" destId="{25468466-863A-4BA7-89EF-03EDED734BC4}" srcOrd="3" destOrd="0" presId="urn:microsoft.com/office/officeart/2005/8/layout/default"/>
    <dgm:cxn modelId="{BB148BA0-4349-4D06-868C-B8A8C9B9C084}" type="presParOf" srcId="{F3C5813A-1DEB-4633-8EF9-BA269914F864}" destId="{2C08FD94-BABF-4428-AC17-71CE8C49778E}" srcOrd="4" destOrd="0" presId="urn:microsoft.com/office/officeart/2005/8/layout/default"/>
    <dgm:cxn modelId="{2BBF56D1-8AC8-4DD8-B6A9-93AA208C9640}" type="presParOf" srcId="{F3C5813A-1DEB-4633-8EF9-BA269914F864}" destId="{E75E1413-EC35-4CF6-95EE-1226F4DD9B6D}" srcOrd="5" destOrd="0" presId="urn:microsoft.com/office/officeart/2005/8/layout/default"/>
    <dgm:cxn modelId="{3B2049B8-9A22-44FD-AD37-450C84179211}" type="presParOf" srcId="{F3C5813A-1DEB-4633-8EF9-BA269914F864}" destId="{92045EF1-F23B-4AB8-8068-F5548DCD4E10}" srcOrd="6" destOrd="0" presId="urn:microsoft.com/office/officeart/2005/8/layout/default"/>
    <dgm:cxn modelId="{1646414B-F235-47B9-8949-39D2F7BCB527}" type="presParOf" srcId="{F3C5813A-1DEB-4633-8EF9-BA269914F864}" destId="{5585D0D6-9872-42E5-A185-97AF057B9FA5}" srcOrd="7" destOrd="0" presId="urn:microsoft.com/office/officeart/2005/8/layout/default"/>
    <dgm:cxn modelId="{8BF70819-936C-45BF-B62C-03D4FC35942C}" type="presParOf" srcId="{F3C5813A-1DEB-4633-8EF9-BA269914F864}" destId="{4455A40E-0086-482A-9ABF-8A880D8D12F9}" srcOrd="8" destOrd="0" presId="urn:microsoft.com/office/officeart/2005/8/layout/default"/>
    <dgm:cxn modelId="{A9369BEC-4018-45DE-820E-0525FA340B2C}" type="presParOf" srcId="{F3C5813A-1DEB-4633-8EF9-BA269914F864}" destId="{B3E6D050-BE4C-4E1A-A770-803C39FAF4E5}" srcOrd="9" destOrd="0" presId="urn:microsoft.com/office/officeart/2005/8/layout/default"/>
    <dgm:cxn modelId="{525CD2D1-AE0A-4BBD-80A7-781467538E97}" type="presParOf" srcId="{F3C5813A-1DEB-4633-8EF9-BA269914F864}" destId="{C636BF90-B037-4478-BD6E-6AF1D52B1AE2}" srcOrd="10" destOrd="0" presId="urn:microsoft.com/office/officeart/2005/8/layout/default"/>
    <dgm:cxn modelId="{F9EC8632-B854-4D81-BAA2-72ABFA36A6AA}" type="presParOf" srcId="{F3C5813A-1DEB-4633-8EF9-BA269914F864}" destId="{96B5BBF1-7F43-46D0-8E25-2C9D37B0D6C9}" srcOrd="11" destOrd="0" presId="urn:microsoft.com/office/officeart/2005/8/layout/default"/>
    <dgm:cxn modelId="{8D2E19DB-A68E-4F8E-A9F3-3E9CCCD14FFE}" type="presParOf" srcId="{F3C5813A-1DEB-4633-8EF9-BA269914F864}" destId="{528F3F86-45E7-468C-940C-589A623E5DAF}" srcOrd="12" destOrd="0" presId="urn:microsoft.com/office/officeart/2005/8/layout/default"/>
    <dgm:cxn modelId="{9097A36A-7228-4434-85D0-75423753227A}" type="presParOf" srcId="{F3C5813A-1DEB-4633-8EF9-BA269914F864}" destId="{1632B3DA-A760-4757-A31D-DE12B302D8AA}" srcOrd="13" destOrd="0" presId="urn:microsoft.com/office/officeart/2005/8/layout/default"/>
    <dgm:cxn modelId="{F3FCC268-E24E-49B8-A678-5725FA7CBBEA}" type="presParOf" srcId="{F3C5813A-1DEB-4633-8EF9-BA269914F864}" destId="{0B2C35A4-F166-410F-A029-ABD897AF6638}" srcOrd="14" destOrd="0" presId="urn:microsoft.com/office/officeart/2005/8/layout/default"/>
    <dgm:cxn modelId="{D4136BE5-CB0E-40FD-BA62-069E4EF9BA94}" type="presParOf" srcId="{F3C5813A-1DEB-4633-8EF9-BA269914F864}" destId="{1EE0A2FF-A1BE-4185-80E1-BEA0E3F1EE6F}" srcOrd="15" destOrd="0" presId="urn:microsoft.com/office/officeart/2005/8/layout/default"/>
    <dgm:cxn modelId="{8C418BCD-A36C-4E1D-8C5A-F03FA172271D}" type="presParOf" srcId="{F3C5813A-1DEB-4633-8EF9-BA269914F864}" destId="{AB877D26-19C5-451D-B2D8-16C5549A8953}" srcOrd="16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F147FB-9BDD-4EDD-A42B-410D3F912165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2722B1-3CC7-41FA-A262-3523C5DE5F22}">
      <dgm:prSet phldrT="[Tekst]"/>
      <dgm:spPr/>
      <dgm:t>
        <a:bodyPr/>
        <a:lstStyle/>
        <a:p>
          <a:r>
            <a:rPr lang="pl-PL" dirty="0" err="1" smtClean="0"/>
            <a:t>Regionalia</a:t>
          </a:r>
          <a:endParaRPr lang="pl-PL" dirty="0"/>
        </a:p>
      </dgm:t>
    </dgm:pt>
    <dgm:pt modelId="{AD6B0DDE-62F9-47A3-B641-7868ED528EFC}" type="parTrans" cxnId="{89DBD585-4BB5-4E04-B87D-3C5BB44C4EDA}">
      <dgm:prSet/>
      <dgm:spPr/>
      <dgm:t>
        <a:bodyPr/>
        <a:lstStyle/>
        <a:p>
          <a:endParaRPr lang="pl-PL"/>
        </a:p>
      </dgm:t>
    </dgm:pt>
    <dgm:pt modelId="{1494BD8C-155F-40BA-AF44-AF22F501835E}" type="sibTrans" cxnId="{89DBD585-4BB5-4E04-B87D-3C5BB44C4EDA}">
      <dgm:prSet/>
      <dgm:spPr/>
      <dgm:t>
        <a:bodyPr/>
        <a:lstStyle/>
        <a:p>
          <a:endParaRPr lang="pl-PL"/>
        </a:p>
      </dgm:t>
    </dgm:pt>
    <dgm:pt modelId="{ABA65D7C-77CE-4C88-A970-FF6B3A8E653E}">
      <dgm:prSet phldrT="[Tekst]"/>
      <dgm:spPr/>
      <dgm:t>
        <a:bodyPr/>
        <a:lstStyle/>
        <a:p>
          <a:r>
            <a:rPr lang="pl-PL" dirty="0" smtClean="0"/>
            <a:t>Dziedzictwo kulturowe</a:t>
          </a:r>
          <a:endParaRPr lang="pl-PL" dirty="0"/>
        </a:p>
      </dgm:t>
    </dgm:pt>
    <dgm:pt modelId="{14E9EAD6-0844-4852-91CF-DA1AE4211FA8}" type="parTrans" cxnId="{A5929262-9F70-4DC4-B6AC-74136F5E89BB}">
      <dgm:prSet/>
      <dgm:spPr/>
      <dgm:t>
        <a:bodyPr/>
        <a:lstStyle/>
        <a:p>
          <a:endParaRPr lang="pl-PL"/>
        </a:p>
      </dgm:t>
    </dgm:pt>
    <dgm:pt modelId="{6541CF2B-6D4A-484E-9433-3315A11E5C79}" type="sibTrans" cxnId="{A5929262-9F70-4DC4-B6AC-74136F5E89BB}">
      <dgm:prSet/>
      <dgm:spPr/>
      <dgm:t>
        <a:bodyPr/>
        <a:lstStyle/>
        <a:p>
          <a:endParaRPr lang="pl-PL"/>
        </a:p>
      </dgm:t>
    </dgm:pt>
    <dgm:pt modelId="{91660FA4-5482-4227-A888-377803340CA1}">
      <dgm:prSet phldrT="[Tekst]"/>
      <dgm:spPr/>
      <dgm:t>
        <a:bodyPr/>
        <a:lstStyle/>
        <a:p>
          <a:r>
            <a:rPr lang="pl-PL" dirty="0" smtClean="0"/>
            <a:t>Materiały dydaktyczne i naukowe</a:t>
          </a:r>
          <a:endParaRPr lang="pl-PL" dirty="0"/>
        </a:p>
      </dgm:t>
    </dgm:pt>
    <dgm:pt modelId="{A537BCEC-19C5-479D-A1BC-54815D94E092}" type="parTrans" cxnId="{418D1136-3C89-415B-9DF9-C7B671224584}">
      <dgm:prSet/>
      <dgm:spPr/>
      <dgm:t>
        <a:bodyPr/>
        <a:lstStyle/>
        <a:p>
          <a:endParaRPr lang="pl-PL"/>
        </a:p>
      </dgm:t>
    </dgm:pt>
    <dgm:pt modelId="{F43018E4-6CB7-42C0-82B0-E188648DE3DC}" type="sibTrans" cxnId="{418D1136-3C89-415B-9DF9-C7B671224584}">
      <dgm:prSet/>
      <dgm:spPr/>
      <dgm:t>
        <a:bodyPr/>
        <a:lstStyle/>
        <a:p>
          <a:endParaRPr lang="pl-PL"/>
        </a:p>
      </dgm:t>
    </dgm:pt>
    <dgm:pt modelId="{A423CA05-19F9-4F42-B5C3-B4E673B13A08}">
      <dgm:prSet phldrT="[Tekst]"/>
      <dgm:spPr/>
      <dgm:t>
        <a:bodyPr/>
        <a:lstStyle/>
        <a:p>
          <a:r>
            <a:rPr lang="pl-PL" b="0" i="0" dirty="0" smtClean="0"/>
            <a:t>Miscellanea</a:t>
          </a:r>
          <a:endParaRPr lang="pl-PL" dirty="0"/>
        </a:p>
      </dgm:t>
    </dgm:pt>
    <dgm:pt modelId="{6CCE90F7-158F-45D9-94FF-D279961ECB0E}" type="parTrans" cxnId="{B1A574B7-756B-4667-A599-2C2B69B330A3}">
      <dgm:prSet/>
      <dgm:spPr/>
      <dgm:t>
        <a:bodyPr/>
        <a:lstStyle/>
        <a:p>
          <a:endParaRPr lang="pl-PL"/>
        </a:p>
      </dgm:t>
    </dgm:pt>
    <dgm:pt modelId="{840310CB-1018-42B2-B427-0DA940A31A48}" type="sibTrans" cxnId="{B1A574B7-756B-4667-A599-2C2B69B330A3}">
      <dgm:prSet/>
      <dgm:spPr/>
      <dgm:t>
        <a:bodyPr/>
        <a:lstStyle/>
        <a:p>
          <a:endParaRPr lang="pl-PL"/>
        </a:p>
      </dgm:t>
    </dgm:pt>
    <dgm:pt modelId="{24008520-4F46-4BD2-8A77-7D5AFE3E96C7}">
      <dgm:prSet phldrT="[Tekst]"/>
      <dgm:spPr/>
      <dgm:t>
        <a:bodyPr/>
        <a:lstStyle/>
        <a:p>
          <a:r>
            <a:rPr lang="pl-PL" dirty="0" smtClean="0"/>
            <a:t>Typy publikacji</a:t>
          </a:r>
          <a:endParaRPr lang="pl-PL" dirty="0"/>
        </a:p>
      </dgm:t>
    </dgm:pt>
    <dgm:pt modelId="{C81A9FCC-1D71-4FB7-9951-FB3C75981C81}" type="parTrans" cxnId="{77AA5D8C-7335-4DDC-BA8F-950DBC6BE26D}">
      <dgm:prSet/>
      <dgm:spPr/>
      <dgm:t>
        <a:bodyPr/>
        <a:lstStyle/>
        <a:p>
          <a:endParaRPr lang="pl-PL"/>
        </a:p>
      </dgm:t>
    </dgm:pt>
    <dgm:pt modelId="{B16F6271-982E-499C-8DD1-75A577EEA694}" type="sibTrans" cxnId="{77AA5D8C-7335-4DDC-BA8F-950DBC6BE26D}">
      <dgm:prSet/>
      <dgm:spPr/>
      <dgm:t>
        <a:bodyPr/>
        <a:lstStyle/>
        <a:p>
          <a:endParaRPr lang="pl-PL"/>
        </a:p>
      </dgm:t>
    </dgm:pt>
    <dgm:pt modelId="{9CA04F78-9292-46E6-8B30-90C4E5288FDA}" type="pres">
      <dgm:prSet presAssocID="{19F147FB-9BDD-4EDD-A42B-410D3F91216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E9D6B724-ECF3-4195-8080-017A4AB2FE3D}" type="pres">
      <dgm:prSet presAssocID="{502722B1-3CC7-41FA-A262-3523C5DE5F2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1C8C3C8-1D07-4FA6-A079-C9FF567CBD5A}" type="pres">
      <dgm:prSet presAssocID="{1494BD8C-155F-40BA-AF44-AF22F501835E}" presName="sibTrans" presStyleCnt="0"/>
      <dgm:spPr/>
    </dgm:pt>
    <dgm:pt modelId="{3C2B0B3E-FF5E-43ED-8389-F9CD357AD0F4}" type="pres">
      <dgm:prSet presAssocID="{ABA65D7C-77CE-4C88-A970-FF6B3A8E653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9F50ADD-1A69-4358-BB7E-9FF3A7044A9C}" type="pres">
      <dgm:prSet presAssocID="{6541CF2B-6D4A-484E-9433-3315A11E5C79}" presName="sibTrans" presStyleCnt="0"/>
      <dgm:spPr/>
    </dgm:pt>
    <dgm:pt modelId="{9FF4C3A8-AF2A-48ED-9332-B3F1C75AB476}" type="pres">
      <dgm:prSet presAssocID="{91660FA4-5482-4227-A888-377803340CA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6F63ADC-2165-4C2B-B48E-4344A6A8E718}" type="pres">
      <dgm:prSet presAssocID="{F43018E4-6CB7-42C0-82B0-E188648DE3DC}" presName="sibTrans" presStyleCnt="0"/>
      <dgm:spPr/>
    </dgm:pt>
    <dgm:pt modelId="{19ACA1FD-B1F1-4381-A659-0578F6181145}" type="pres">
      <dgm:prSet presAssocID="{A423CA05-19F9-4F42-B5C3-B4E673B13A0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C91272D-F7DF-4511-A837-8FBE7FC1AF94}" type="pres">
      <dgm:prSet presAssocID="{840310CB-1018-42B2-B427-0DA940A31A48}" presName="sibTrans" presStyleCnt="0"/>
      <dgm:spPr/>
    </dgm:pt>
    <dgm:pt modelId="{FF7DA4CD-4A3E-4973-97E8-5AEE8B053979}" type="pres">
      <dgm:prSet presAssocID="{24008520-4F46-4BD2-8A77-7D5AFE3E96C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418D1136-3C89-415B-9DF9-C7B671224584}" srcId="{19F147FB-9BDD-4EDD-A42B-410D3F912165}" destId="{91660FA4-5482-4227-A888-377803340CA1}" srcOrd="2" destOrd="0" parTransId="{A537BCEC-19C5-479D-A1BC-54815D94E092}" sibTransId="{F43018E4-6CB7-42C0-82B0-E188648DE3DC}"/>
    <dgm:cxn modelId="{56F59D56-8784-44F4-B2B7-35B8B81A15D6}" type="presOf" srcId="{24008520-4F46-4BD2-8A77-7D5AFE3E96C7}" destId="{FF7DA4CD-4A3E-4973-97E8-5AEE8B053979}" srcOrd="0" destOrd="0" presId="urn:microsoft.com/office/officeart/2005/8/layout/default"/>
    <dgm:cxn modelId="{89DBD585-4BB5-4E04-B87D-3C5BB44C4EDA}" srcId="{19F147FB-9BDD-4EDD-A42B-410D3F912165}" destId="{502722B1-3CC7-41FA-A262-3523C5DE5F22}" srcOrd="0" destOrd="0" parTransId="{AD6B0DDE-62F9-47A3-B641-7868ED528EFC}" sibTransId="{1494BD8C-155F-40BA-AF44-AF22F501835E}"/>
    <dgm:cxn modelId="{A5929262-9F70-4DC4-B6AC-74136F5E89BB}" srcId="{19F147FB-9BDD-4EDD-A42B-410D3F912165}" destId="{ABA65D7C-77CE-4C88-A970-FF6B3A8E653E}" srcOrd="1" destOrd="0" parTransId="{14E9EAD6-0844-4852-91CF-DA1AE4211FA8}" sibTransId="{6541CF2B-6D4A-484E-9433-3315A11E5C79}"/>
    <dgm:cxn modelId="{33BC4A49-17AC-47AB-A828-542C34EA6F10}" type="presOf" srcId="{502722B1-3CC7-41FA-A262-3523C5DE5F22}" destId="{E9D6B724-ECF3-4195-8080-017A4AB2FE3D}" srcOrd="0" destOrd="0" presId="urn:microsoft.com/office/officeart/2005/8/layout/default"/>
    <dgm:cxn modelId="{77AA5D8C-7335-4DDC-BA8F-950DBC6BE26D}" srcId="{19F147FB-9BDD-4EDD-A42B-410D3F912165}" destId="{24008520-4F46-4BD2-8A77-7D5AFE3E96C7}" srcOrd="4" destOrd="0" parTransId="{C81A9FCC-1D71-4FB7-9951-FB3C75981C81}" sibTransId="{B16F6271-982E-499C-8DD1-75A577EEA694}"/>
    <dgm:cxn modelId="{B1A574B7-756B-4667-A599-2C2B69B330A3}" srcId="{19F147FB-9BDD-4EDD-A42B-410D3F912165}" destId="{A423CA05-19F9-4F42-B5C3-B4E673B13A08}" srcOrd="3" destOrd="0" parTransId="{6CCE90F7-158F-45D9-94FF-D279961ECB0E}" sibTransId="{840310CB-1018-42B2-B427-0DA940A31A48}"/>
    <dgm:cxn modelId="{8E633FE2-B8DF-40AC-924A-A9F2275A5EB3}" type="presOf" srcId="{91660FA4-5482-4227-A888-377803340CA1}" destId="{9FF4C3A8-AF2A-48ED-9332-B3F1C75AB476}" srcOrd="0" destOrd="0" presId="urn:microsoft.com/office/officeart/2005/8/layout/default"/>
    <dgm:cxn modelId="{65086F96-0D69-40E7-B005-63A304DBE703}" type="presOf" srcId="{19F147FB-9BDD-4EDD-A42B-410D3F912165}" destId="{9CA04F78-9292-46E6-8B30-90C4E5288FDA}" srcOrd="0" destOrd="0" presId="urn:microsoft.com/office/officeart/2005/8/layout/default"/>
    <dgm:cxn modelId="{56558D8E-4F7C-4889-B780-5474F00DC1C3}" type="presOf" srcId="{ABA65D7C-77CE-4C88-A970-FF6B3A8E653E}" destId="{3C2B0B3E-FF5E-43ED-8389-F9CD357AD0F4}" srcOrd="0" destOrd="0" presId="urn:microsoft.com/office/officeart/2005/8/layout/default"/>
    <dgm:cxn modelId="{CA048B76-C9F5-45E8-81BB-704F095915F8}" type="presOf" srcId="{A423CA05-19F9-4F42-B5C3-B4E673B13A08}" destId="{19ACA1FD-B1F1-4381-A659-0578F6181145}" srcOrd="0" destOrd="0" presId="urn:microsoft.com/office/officeart/2005/8/layout/default"/>
    <dgm:cxn modelId="{AB1684A1-4154-47EA-AA28-7D65417BC354}" type="presParOf" srcId="{9CA04F78-9292-46E6-8B30-90C4E5288FDA}" destId="{E9D6B724-ECF3-4195-8080-017A4AB2FE3D}" srcOrd="0" destOrd="0" presId="urn:microsoft.com/office/officeart/2005/8/layout/default"/>
    <dgm:cxn modelId="{ED43FFCB-636A-43B3-BF75-90866F07A56C}" type="presParOf" srcId="{9CA04F78-9292-46E6-8B30-90C4E5288FDA}" destId="{71C8C3C8-1D07-4FA6-A079-C9FF567CBD5A}" srcOrd="1" destOrd="0" presId="urn:microsoft.com/office/officeart/2005/8/layout/default"/>
    <dgm:cxn modelId="{E987216D-EFD7-48C2-9353-DCD96DAE63E7}" type="presParOf" srcId="{9CA04F78-9292-46E6-8B30-90C4E5288FDA}" destId="{3C2B0B3E-FF5E-43ED-8389-F9CD357AD0F4}" srcOrd="2" destOrd="0" presId="urn:microsoft.com/office/officeart/2005/8/layout/default"/>
    <dgm:cxn modelId="{681D8085-E208-4DEA-865D-A97C00179994}" type="presParOf" srcId="{9CA04F78-9292-46E6-8B30-90C4E5288FDA}" destId="{89F50ADD-1A69-4358-BB7E-9FF3A7044A9C}" srcOrd="3" destOrd="0" presId="urn:microsoft.com/office/officeart/2005/8/layout/default"/>
    <dgm:cxn modelId="{3B2988B9-13E9-4FBC-ACE3-DDE386353EAF}" type="presParOf" srcId="{9CA04F78-9292-46E6-8B30-90C4E5288FDA}" destId="{9FF4C3A8-AF2A-48ED-9332-B3F1C75AB476}" srcOrd="4" destOrd="0" presId="urn:microsoft.com/office/officeart/2005/8/layout/default"/>
    <dgm:cxn modelId="{2C64FA0D-5DBE-442A-B1A2-C56D15E52E8E}" type="presParOf" srcId="{9CA04F78-9292-46E6-8B30-90C4E5288FDA}" destId="{96F63ADC-2165-4C2B-B48E-4344A6A8E718}" srcOrd="5" destOrd="0" presId="urn:microsoft.com/office/officeart/2005/8/layout/default"/>
    <dgm:cxn modelId="{E35B0A0E-2710-4274-9980-B84F4855E5C0}" type="presParOf" srcId="{9CA04F78-9292-46E6-8B30-90C4E5288FDA}" destId="{19ACA1FD-B1F1-4381-A659-0578F6181145}" srcOrd="6" destOrd="0" presId="urn:microsoft.com/office/officeart/2005/8/layout/default"/>
    <dgm:cxn modelId="{AB0B9186-5ABF-4832-B86B-878EFF0EE332}" type="presParOf" srcId="{9CA04F78-9292-46E6-8B30-90C4E5288FDA}" destId="{DC91272D-F7DF-4511-A837-8FBE7FC1AF94}" srcOrd="7" destOrd="0" presId="urn:microsoft.com/office/officeart/2005/8/layout/default"/>
    <dgm:cxn modelId="{6B22DE79-A25C-4FEC-88AE-2CCB83EF729E}" type="presParOf" srcId="{9CA04F78-9292-46E6-8B30-90C4E5288FDA}" destId="{FF7DA4CD-4A3E-4973-97E8-5AEE8B053979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pl"/>
              <a:t>ląska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l"/>
              <a:pPr lvl="0">
                <a:spcBef>
                  <a:spcPts val="0"/>
                </a:spcBef>
                <a:buNone/>
              </a:pPr>
              <a:t>‹#›</a:t>
            </a:fld>
            <a:endParaRPr lang="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l"/>
              <a:pPr lvl="0">
                <a:spcBef>
                  <a:spcPts val="0"/>
                </a:spcBef>
                <a:buNone/>
              </a:pPr>
              <a:t>‹#›</a:t>
            </a:fld>
            <a:endParaRPr lang="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accent4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l"/>
              <a:pPr lvl="0">
                <a:spcBef>
                  <a:spcPts val="0"/>
                </a:spcBef>
                <a:buNone/>
              </a:pPr>
              <a:t>‹#›</a:t>
            </a:fld>
            <a:endParaRPr lang="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l">
                <a:solidFill>
                  <a:schemeClr val="lt1"/>
                </a:solidFill>
              </a:rPr>
              <a:pPr lvl="0">
                <a:spcBef>
                  <a:spcPts val="0"/>
                </a:spcBef>
                <a:buNone/>
              </a:pPr>
              <a:t>‹#›</a:t>
            </a:fld>
            <a:endParaRPr lang="pl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l"/>
              <a:pPr lvl="0">
                <a:spcBef>
                  <a:spcPts val="0"/>
                </a:spcBef>
                <a:buNone/>
              </a:pPr>
              <a:t>‹#›</a:t>
            </a:fld>
            <a:endParaRPr lang="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l"/>
              <a:pPr lvl="0">
                <a:spcBef>
                  <a:spcPts val="0"/>
                </a:spcBef>
                <a:buNone/>
              </a:pPr>
              <a:t>‹#›</a:t>
            </a:fld>
            <a:endParaRPr lang="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l"/>
              <a:pPr lvl="0">
                <a:spcBef>
                  <a:spcPts val="0"/>
                </a:spcBef>
                <a:buNone/>
              </a:pPr>
              <a:t>‹#›</a:t>
            </a:fld>
            <a:endParaRPr lang="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l"/>
              <a:pPr lvl="0">
                <a:spcBef>
                  <a:spcPts val="0"/>
                </a:spcBef>
                <a:buNone/>
              </a:pPr>
              <a:t>‹#›</a:t>
            </a:fld>
            <a:endParaRPr lang="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6000"/>
            </a:lvl1pPr>
            <a:lvl2pPr lvl="1">
              <a:spcBef>
                <a:spcPts val="0"/>
              </a:spcBef>
              <a:buSzPct val="100000"/>
              <a:defRPr sz="6000"/>
            </a:lvl2pPr>
            <a:lvl3pPr lvl="2">
              <a:spcBef>
                <a:spcPts val="0"/>
              </a:spcBef>
              <a:buSzPct val="100000"/>
              <a:defRPr sz="6000"/>
            </a:lvl3pPr>
            <a:lvl4pPr lvl="3">
              <a:spcBef>
                <a:spcPts val="0"/>
              </a:spcBef>
              <a:buSzPct val="100000"/>
              <a:defRPr sz="6000"/>
            </a:lvl4pPr>
            <a:lvl5pPr lvl="4">
              <a:spcBef>
                <a:spcPts val="0"/>
              </a:spcBef>
              <a:buSzPct val="100000"/>
              <a:defRPr sz="6000"/>
            </a:lvl5pPr>
            <a:lvl6pPr lvl="5">
              <a:spcBef>
                <a:spcPts val="0"/>
              </a:spcBef>
              <a:buSzPct val="100000"/>
              <a:defRPr sz="6000"/>
            </a:lvl6pPr>
            <a:lvl7pPr lvl="6">
              <a:spcBef>
                <a:spcPts val="0"/>
              </a:spcBef>
              <a:buSzPct val="100000"/>
              <a:defRPr sz="6000"/>
            </a:lvl7pPr>
            <a:lvl8pPr lvl="7">
              <a:spcBef>
                <a:spcPts val="0"/>
              </a:spcBef>
              <a:buSzPct val="100000"/>
              <a:defRPr sz="6000"/>
            </a:lvl8pPr>
            <a:lvl9pPr lvl="8">
              <a:spcBef>
                <a:spcPts val="0"/>
              </a:spcBef>
              <a:buSzPct val="100000"/>
              <a:defRPr sz="60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l">
                <a:solidFill>
                  <a:schemeClr val="lt1"/>
                </a:solidFill>
              </a:rPr>
              <a:pPr lvl="0">
                <a:spcBef>
                  <a:spcPts val="0"/>
                </a:spcBef>
                <a:buNone/>
              </a:pPr>
              <a:t>‹#›</a:t>
            </a:fld>
            <a:endParaRPr lang="pl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" name="Shape 47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ubTitle" idx="1"/>
          </p:nvPr>
        </p:nvSpPr>
        <p:spPr>
          <a:xfrm>
            <a:off x="265500" y="2779466"/>
            <a:ext cx="4045200" cy="12350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l">
                <a:solidFill>
                  <a:schemeClr val="lt1"/>
                </a:solidFill>
              </a:rPr>
              <a:pPr lvl="0">
                <a:spcBef>
                  <a:spcPts val="0"/>
                </a:spcBef>
                <a:buNone/>
              </a:pPr>
              <a:t>‹#›</a:t>
            </a:fld>
            <a:endParaRPr lang="pl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l">
                <a:solidFill>
                  <a:schemeClr val="lt1"/>
                </a:solidFill>
              </a:rPr>
              <a:pPr lvl="0">
                <a:spcBef>
                  <a:spcPts val="0"/>
                </a:spcBef>
                <a:buNone/>
              </a:pPr>
              <a:t>‹#›</a:t>
            </a:fld>
            <a:endParaRPr lang="pl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pl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pl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bc.org.pl/" TargetMode="External"/><Relationship Id="rId3" Type="http://schemas.openxmlformats.org/officeDocument/2006/relationships/hyperlink" Target="http://dlibra.kul.pl/" TargetMode="External"/><Relationship Id="rId7" Type="http://schemas.openxmlformats.org/officeDocument/2006/relationships/hyperlink" Target="http://sanockabibliotekacyfrowa.pl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pbc.biaman.pl/dlibra" TargetMode="External"/><Relationship Id="rId5" Type="http://schemas.openxmlformats.org/officeDocument/2006/relationships/hyperlink" Target="http://www.pbc.rzeszow.pl/" TargetMode="External"/><Relationship Id="rId4" Type="http://schemas.openxmlformats.org/officeDocument/2006/relationships/hyperlink" Target="http://www.dlibra.karta.org.pl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chart" Target="../charts/char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FC5E8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pl" sz="3200" b="1" dirty="0" smtClean="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/>
            </a:r>
            <a:br>
              <a:rPr lang="pl" sz="3200" b="1" dirty="0" smtClean="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pl" sz="3200" b="1" dirty="0" smtClean="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Galicjana </a:t>
            </a:r>
            <a:r>
              <a:rPr lang="pl" sz="3200" b="1" dirty="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jako kolekcje </a:t>
            </a:r>
            <a:r>
              <a:rPr lang="pl" sz="3200" b="1" dirty="0" smtClean="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/>
            </a:r>
            <a:br>
              <a:rPr lang="pl" sz="3200" b="1" dirty="0" smtClean="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pl" sz="3200" b="1" dirty="0" smtClean="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w </a:t>
            </a:r>
            <a:r>
              <a:rPr lang="pl" sz="3200" b="1" dirty="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polskich bibliotekach cyfrowych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subTitle" idx="1"/>
          </p:nvPr>
        </p:nvSpPr>
        <p:spPr>
          <a:xfrm>
            <a:off x="428596" y="3643320"/>
            <a:ext cx="8222100" cy="432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pl" sz="1800" dirty="0">
                <a:solidFill>
                  <a:schemeClr val="accent1"/>
                </a:solidFill>
              </a:rPr>
              <a:t>Katarzyna </a:t>
            </a:r>
            <a:r>
              <a:rPr lang="pl" sz="1800" dirty="0" smtClean="0">
                <a:solidFill>
                  <a:schemeClr val="accent1"/>
                </a:solidFill>
              </a:rPr>
              <a:t>Janczulewicz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pl" sz="1800" dirty="0" smtClean="0">
                <a:solidFill>
                  <a:schemeClr val="accent1"/>
                </a:solidFill>
              </a:rPr>
              <a:t>Instytut </a:t>
            </a:r>
            <a:r>
              <a:rPr lang="pl" sz="1800" dirty="0">
                <a:solidFill>
                  <a:schemeClr val="accent1"/>
                </a:solidFill>
              </a:rPr>
              <a:t>Bibliotekoznawstwa i Informacji Naukowej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pl" sz="1800" dirty="0">
                <a:solidFill>
                  <a:schemeClr val="accent1"/>
                </a:solidFill>
              </a:rPr>
              <a:t>Uniwersytet Śląski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pl" sz="1800" dirty="0">
                <a:solidFill>
                  <a:schemeClr val="accent1"/>
                </a:solidFill>
              </a:rPr>
              <a:t>Katowice </a:t>
            </a:r>
            <a:r>
              <a:rPr lang="pl" sz="1800" dirty="0" smtClean="0">
                <a:solidFill>
                  <a:schemeClr val="accent1"/>
                </a:solidFill>
              </a:rPr>
              <a:t>– Polska</a:t>
            </a:r>
            <a:endParaRPr lang="pl" sz="1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pl" b="1" dirty="0"/>
              <a:t>Sanocka Biblioteka Cyfrowa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142844" y="1142990"/>
            <a:ext cx="2808000" cy="31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00000"/>
              </a:lnSpc>
              <a:spcAft>
                <a:spcPts val="0"/>
              </a:spcAft>
            </a:pPr>
            <a:endParaRPr lang="pl-PL" sz="1600" b="1" dirty="0" smtClean="0">
              <a:latin typeface="Calibri" pitchFamily="34" charset="0"/>
              <a:cs typeface="Calibri" pitchFamily="34" charset="0"/>
            </a:endParaRP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Koordynator: 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Miejska Biblioteka Publiczna im. Grzegorza z Sanoka w Sanoku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1600" b="1" dirty="0" smtClean="0">
              <a:latin typeface="Calibri" pitchFamily="34" charset="0"/>
              <a:cs typeface="Calibri" pitchFamily="34" charset="0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 b="1" dirty="0" err="1" smtClean="0">
                <a:latin typeface="Calibri" pitchFamily="34" charset="0"/>
                <a:cs typeface="Calibri" pitchFamily="34" charset="0"/>
              </a:rPr>
              <a:t>Online</a:t>
            </a:r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: 2008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Kolekcja: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pl-PL" sz="1600" dirty="0" smtClean="0">
                <a:latin typeface="Calibri" pitchFamily="34" charset="0"/>
                <a:cs typeface="Calibri" pitchFamily="34" charset="0"/>
              </a:rPr>
              <a:t>Dziedzictwo kulturowe 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pl-PL" sz="1600" dirty="0" smtClean="0">
                <a:latin typeface="Calibri" pitchFamily="34" charset="0"/>
                <a:cs typeface="Calibri" pitchFamily="34" charset="0"/>
              </a:rPr>
              <a:t>=&gt; Zbiory Lwowskie: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pl-PL" sz="1600" dirty="0" smtClean="0">
                <a:latin typeface="Calibri" pitchFamily="34" charset="0"/>
                <a:cs typeface="Calibri" pitchFamily="34" charset="0"/>
              </a:rPr>
              <a:t>  -&gt;Centralne Państwowe Archiwum Historyczne Ukrainy, m. Lwów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pl-PL" sz="1600" dirty="0" smtClean="0">
                <a:latin typeface="Calibri" pitchFamily="34" charset="0"/>
                <a:cs typeface="Calibri" pitchFamily="34" charset="0"/>
              </a:rPr>
              <a:t>  -&gt;Lwowska Biblioteka Naukowa Narodowej Akademii Nauk Ukrainy im. W. </a:t>
            </a:r>
            <a:r>
              <a:rPr lang="pl-PL" sz="1600" dirty="0" err="1" smtClean="0">
                <a:latin typeface="Calibri" pitchFamily="34" charset="0"/>
                <a:cs typeface="Calibri" pitchFamily="34" charset="0"/>
              </a:rPr>
              <a:t>Stefanyka</a:t>
            </a:r>
            <a:endParaRPr sz="160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5" name="Wykres 4"/>
          <p:cNvGraphicFramePr/>
          <p:nvPr/>
        </p:nvGraphicFramePr>
        <p:xfrm>
          <a:off x="4214810" y="35717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2290" name="Picture 2" descr="http://sanockabibliotekacyfrowa.pl/style/dlibra/theme1/mb-logo.png"/>
          <p:cNvPicPr>
            <a:picLocks noChangeAspect="1" noChangeArrowheads="1"/>
          </p:cNvPicPr>
          <p:nvPr/>
        </p:nvPicPr>
        <p:blipFill>
          <a:blip r:embed="rId4"/>
          <a:srcRect r="19750"/>
          <a:stretch>
            <a:fillRect/>
          </a:stretch>
        </p:blipFill>
        <p:spPr bwMode="auto">
          <a:xfrm>
            <a:off x="3286116" y="0"/>
            <a:ext cx="5857884" cy="785800"/>
          </a:xfrm>
          <a:prstGeom prst="rect">
            <a:avLst/>
          </a:prstGeom>
          <a:noFill/>
        </p:spPr>
      </p:pic>
      <p:sp>
        <p:nvSpPr>
          <p:cNvPr id="6" name="pole tekstowe 5"/>
          <p:cNvSpPr txBox="1"/>
          <p:nvPr/>
        </p:nvSpPr>
        <p:spPr>
          <a:xfrm>
            <a:off x="5929322" y="857238"/>
            <a:ext cx="3214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Calibri" pitchFamily="34" charset="0"/>
                <a:cs typeface="Calibri" pitchFamily="34" charset="0"/>
              </a:rPr>
              <a:t>Typy zbiorów w badanej kolekcji</a:t>
            </a:r>
            <a:endParaRPr lang="pl-PL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Obraz 6" descr="Echo z nad Sanu Rocznik 1885_Strona_039_0001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6" y="3135849"/>
            <a:ext cx="1461397" cy="2007651"/>
          </a:xfrm>
          <a:prstGeom prst="rect">
            <a:avLst/>
          </a:prstGeom>
        </p:spPr>
      </p:pic>
      <p:pic>
        <p:nvPicPr>
          <p:cNvPr id="8" name="Obraz 7" descr="Gazeta Sanocka Rocznik 1907_Strona_069_0001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5140" y="3135849"/>
            <a:ext cx="1296608" cy="2007651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3571868" y="4866501"/>
            <a:ext cx="11881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1200" i="1" dirty="0" smtClean="0">
                <a:latin typeface="Calibri" pitchFamily="34" charset="0"/>
                <a:cs typeface="Calibri" pitchFamily="34" charset="0"/>
              </a:rPr>
              <a:t>Echo z nad Sanu</a:t>
            </a:r>
            <a:endParaRPr lang="pl-PL" sz="1200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7965471" y="4866501"/>
            <a:ext cx="11785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1200" i="1" dirty="0" smtClean="0">
                <a:latin typeface="Calibri" pitchFamily="34" charset="0"/>
                <a:cs typeface="Calibri" pitchFamily="34" charset="0"/>
              </a:rPr>
              <a:t>Gazeta Sanocka</a:t>
            </a:r>
            <a:endParaRPr lang="pl-PL" sz="1200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214678" y="2571750"/>
            <a:ext cx="22781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Najciekawsza część kolekcji: </a:t>
            </a:r>
            <a:br>
              <a:rPr lang="pl-PL" dirty="0" smtClean="0">
                <a:latin typeface="Calibri" pitchFamily="34" charset="0"/>
                <a:cs typeface="Calibri" pitchFamily="34" charset="0"/>
              </a:rPr>
            </a:br>
            <a:r>
              <a:rPr lang="pl-PL" dirty="0" smtClean="0">
                <a:latin typeface="Calibri" pitchFamily="34" charset="0"/>
                <a:cs typeface="Calibri" pitchFamily="34" charset="0"/>
              </a:rPr>
              <a:t>rękopisy i czasopisma</a:t>
            </a:r>
            <a:endParaRPr lang="pl-PL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pl" b="1" dirty="0"/>
              <a:t>Śląska Biblioteka Cyfrowa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Główny koordynator:  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Biblioteka Śląska w Katowicach</a:t>
            </a:r>
          </a:p>
          <a:p>
            <a:pPr lvl="0"/>
            <a:r>
              <a:rPr lang="pl-PL" sz="1600" b="1" dirty="0" err="1" smtClean="0">
                <a:latin typeface="Calibri" pitchFamily="34" charset="0"/>
                <a:cs typeface="Calibri" pitchFamily="34" charset="0"/>
              </a:rPr>
              <a:t>Online</a:t>
            </a:r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2006</a:t>
            </a:r>
          </a:p>
          <a:p>
            <a:pPr lvl="0"/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Kolekcja:</a:t>
            </a:r>
          </a:p>
          <a:p>
            <a:pPr>
              <a:buFont typeface="Symbol" pitchFamily="18" charset="2"/>
              <a:buChar char="Þ"/>
            </a:pPr>
            <a:r>
              <a:rPr lang="pl-PL" sz="1600" dirty="0" smtClean="0">
                <a:latin typeface="Calibri" pitchFamily="34" charset="0"/>
                <a:cs typeface="Calibri" pitchFamily="34" charset="0"/>
              </a:rPr>
              <a:t> Kresy Wschodnie</a:t>
            </a:r>
          </a:p>
          <a:p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Najciekawsza część kolekcji:</a:t>
            </a:r>
          </a:p>
          <a:p>
            <a:r>
              <a:rPr lang="pl-PL" sz="1600" dirty="0" smtClean="0">
                <a:latin typeface="Calibri" pitchFamily="34" charset="0"/>
                <a:cs typeface="Calibri" pitchFamily="34" charset="0"/>
              </a:rPr>
              <a:t>Biblioteka Teatru Lwowskiego</a:t>
            </a:r>
            <a:endParaRPr sz="160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5" name="Wykres 4"/>
          <p:cNvGraphicFramePr/>
          <p:nvPr/>
        </p:nvGraphicFramePr>
        <p:xfrm>
          <a:off x="4572000" y="142858"/>
          <a:ext cx="4572000" cy="3143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5643570" y="142858"/>
            <a:ext cx="3214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Calibri" pitchFamily="34" charset="0"/>
                <a:cs typeface="Calibri" pitchFamily="34" charset="0"/>
              </a:rPr>
              <a:t>Typy zbiorów w badanej kolekcji</a:t>
            </a:r>
            <a:endParaRPr lang="pl-PL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Picture 4" descr="Znalezione obrazy dla zapytania śląska biblioteka cyfrowa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214296"/>
            <a:ext cx="1357302" cy="1361827"/>
          </a:xfrm>
          <a:prstGeom prst="rect">
            <a:avLst/>
          </a:prstGeom>
          <a:noFill/>
        </p:spPr>
      </p:pic>
      <p:sp>
        <p:nvSpPr>
          <p:cNvPr id="8" name="Prostokąt 7"/>
          <p:cNvSpPr/>
          <p:nvPr/>
        </p:nvSpPr>
        <p:spPr>
          <a:xfrm>
            <a:off x="7929618" y="3943171"/>
            <a:ext cx="1142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200" i="1" dirty="0" smtClean="0"/>
              <a:t>Dowcip pięknych kobiet. </a:t>
            </a:r>
            <a:r>
              <a:rPr lang="pl-PL" sz="1200" i="1" dirty="0" err="1" smtClean="0"/>
              <a:t>Komedya</a:t>
            </a:r>
            <a:r>
              <a:rPr lang="pl-PL" sz="1200" i="1" dirty="0" smtClean="0"/>
              <a:t> w 3-ech aktach Moliera</a:t>
            </a:r>
            <a:endParaRPr lang="pl-PL" sz="1200" i="1" dirty="0"/>
          </a:p>
        </p:txBody>
      </p:sp>
      <p:pic>
        <p:nvPicPr>
          <p:cNvPr id="9" name="Picture 4" descr="http://sbc.org.pl/image/edition/thumbnail:docmetadata/22565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3184590"/>
            <a:ext cx="1428760" cy="1958910"/>
          </a:xfrm>
          <a:prstGeom prst="rect">
            <a:avLst/>
          </a:prstGeom>
          <a:noFill/>
        </p:spPr>
      </p:pic>
      <p:pic>
        <p:nvPicPr>
          <p:cNvPr id="10" name="Picture 6" descr="http://sbc.org.pl/image/edition/thumbnail:docmetadata/1774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3143254"/>
            <a:ext cx="1500198" cy="2000246"/>
          </a:xfrm>
          <a:prstGeom prst="rect">
            <a:avLst/>
          </a:prstGeom>
          <a:noFill/>
        </p:spPr>
      </p:pic>
      <p:sp>
        <p:nvSpPr>
          <p:cNvPr id="11" name="Prostokąt 10"/>
          <p:cNvSpPr/>
          <p:nvPr/>
        </p:nvSpPr>
        <p:spPr>
          <a:xfrm>
            <a:off x="3286116" y="4127837"/>
            <a:ext cx="12858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200" i="1" dirty="0" smtClean="0"/>
              <a:t/>
            </a:r>
            <a:br>
              <a:rPr lang="pl-PL" sz="1200" i="1" dirty="0" smtClean="0"/>
            </a:br>
            <a:r>
              <a:rPr lang="pl-PL" sz="1200" i="1" dirty="0" smtClean="0"/>
              <a:t>Skąpiec. </a:t>
            </a:r>
            <a:r>
              <a:rPr lang="pl-PL" sz="1200" i="1" dirty="0" err="1" smtClean="0"/>
              <a:t>Komedja</a:t>
            </a:r>
            <a:r>
              <a:rPr lang="pl-PL" sz="1200" i="1" dirty="0" smtClean="0"/>
              <a:t> w 5 aktach Moliera. Afisz teatralny</a:t>
            </a:r>
          </a:p>
        </p:txBody>
      </p:sp>
      <p:sp>
        <p:nvSpPr>
          <p:cNvPr id="13" name="Prostokąt 12"/>
          <p:cNvSpPr/>
          <p:nvPr/>
        </p:nvSpPr>
        <p:spPr>
          <a:xfrm>
            <a:off x="3286116" y="2643188"/>
            <a:ext cx="56436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 smtClean="0"/>
              <a:t>Zdigitalizowane</a:t>
            </a:r>
            <a:r>
              <a:rPr lang="pl-PL" b="1" dirty="0" smtClean="0"/>
              <a:t> egzemplarze rękopisów Teatru Lwowskiego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pl" dirty="0"/>
              <a:t>Bibliografia</a:t>
            </a:r>
          </a:p>
        </p:txBody>
      </p:sp>
      <p:sp>
        <p:nvSpPr>
          <p:cNvPr id="4" name="Shape 140"/>
          <p:cNvSpPr txBox="1">
            <a:spLocks noGrp="1"/>
          </p:cNvSpPr>
          <p:nvPr>
            <p:ph type="body" idx="1"/>
          </p:nvPr>
        </p:nvSpPr>
        <p:spPr>
          <a:xfrm>
            <a:off x="471488" y="1919288"/>
            <a:ext cx="8223250" cy="2709862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00000"/>
              </a:lnSpc>
            </a:pPr>
            <a:r>
              <a:rPr lang="pl-PL" sz="1600" dirty="0" smtClean="0"/>
              <a:t>Archiwum Muzyki Wiejskiej [</a:t>
            </a:r>
            <a:r>
              <a:rPr lang="pl-PL" sz="1600" dirty="0" err="1" smtClean="0"/>
              <a:t>online</a:t>
            </a:r>
            <a:r>
              <a:rPr lang="pl-PL" sz="1600" dirty="0" smtClean="0"/>
              <a:t>] </a:t>
            </a:r>
            <a:r>
              <a:rPr lang="pl-PL" sz="1600" dirty="0" err="1" smtClean="0"/>
              <a:t>archiwummuzykiwiejskiej.pl</a:t>
            </a:r>
            <a:r>
              <a:rPr lang="pl-PL" sz="1600" dirty="0" smtClean="0"/>
              <a:t> </a:t>
            </a:r>
          </a:p>
          <a:p>
            <a:pPr lvl="0">
              <a:lnSpc>
                <a:spcPct val="100000"/>
              </a:lnSpc>
            </a:pPr>
            <a:r>
              <a:rPr lang="pl-PL" sz="1600" dirty="0" smtClean="0"/>
              <a:t>Biblioteka Cyfrowa KUL [</a:t>
            </a:r>
            <a:r>
              <a:rPr lang="pl-PL" sz="1600" dirty="0" err="1" smtClean="0"/>
              <a:t>online</a:t>
            </a:r>
            <a:r>
              <a:rPr lang="pl-PL" sz="1600" dirty="0" smtClean="0"/>
              <a:t>] </a:t>
            </a:r>
            <a:r>
              <a:rPr lang="pl-PL" sz="1600" u="sng" dirty="0" smtClean="0">
                <a:hlinkClick r:id="rId3"/>
              </a:rPr>
              <a:t>http://dlibra.kul.pl/</a:t>
            </a:r>
            <a:endParaRPr lang="pl-PL" sz="1600" dirty="0" smtClean="0"/>
          </a:p>
          <a:p>
            <a:pPr lvl="0">
              <a:lnSpc>
                <a:spcPct val="100000"/>
              </a:lnSpc>
            </a:pPr>
            <a:r>
              <a:rPr lang="pl-PL" sz="1600" dirty="0" smtClean="0"/>
              <a:t>Biblioteka Cyfrowa Ośrodka KARTA [</a:t>
            </a:r>
            <a:r>
              <a:rPr lang="pl-PL" sz="1600" dirty="0" err="1" smtClean="0"/>
              <a:t>online</a:t>
            </a:r>
            <a:r>
              <a:rPr lang="pl-PL" sz="1600" dirty="0" smtClean="0"/>
              <a:t>] </a:t>
            </a:r>
            <a:r>
              <a:rPr lang="pl-PL" sz="1600" u="sng" dirty="0" smtClean="0">
                <a:hlinkClick r:id="rId4"/>
              </a:rPr>
              <a:t>http://www.dlibra.karta.org.pl/</a:t>
            </a:r>
            <a:endParaRPr lang="pl-PL" sz="1600" dirty="0" smtClean="0"/>
          </a:p>
          <a:p>
            <a:pPr lvl="0">
              <a:lnSpc>
                <a:spcPct val="100000"/>
              </a:lnSpc>
            </a:pPr>
            <a:r>
              <a:rPr lang="pl-PL" sz="1600" dirty="0" smtClean="0"/>
              <a:t>Podkarpacka Biblioteka Cyfrowa [</a:t>
            </a:r>
            <a:r>
              <a:rPr lang="pl-PL" sz="1600" dirty="0" err="1" smtClean="0"/>
              <a:t>online</a:t>
            </a:r>
            <a:r>
              <a:rPr lang="pl-PL" sz="1600" dirty="0" smtClean="0"/>
              <a:t>] </a:t>
            </a:r>
            <a:r>
              <a:rPr lang="pl-PL" sz="1600" u="sng" dirty="0" smtClean="0">
                <a:hlinkClick r:id="rId5"/>
              </a:rPr>
              <a:t>http://www.pbc.rzeszow.pl/</a:t>
            </a:r>
            <a:endParaRPr lang="pl-PL" sz="1600" dirty="0" smtClean="0"/>
          </a:p>
          <a:p>
            <a:pPr lvl="0">
              <a:lnSpc>
                <a:spcPct val="100000"/>
              </a:lnSpc>
            </a:pPr>
            <a:r>
              <a:rPr lang="pl-PL" sz="1600" dirty="0" smtClean="0"/>
              <a:t>Podlaska Biblioteka Cyfrowa [</a:t>
            </a:r>
            <a:r>
              <a:rPr lang="pl-PL" sz="1600" dirty="0" err="1" smtClean="0"/>
              <a:t>online</a:t>
            </a:r>
            <a:r>
              <a:rPr lang="pl-PL" sz="1600" dirty="0" smtClean="0"/>
              <a:t>] </a:t>
            </a:r>
            <a:r>
              <a:rPr lang="pl-PL" sz="1600" u="sng" dirty="0" smtClean="0">
                <a:hlinkClick r:id="rId6"/>
              </a:rPr>
              <a:t>http://pbc.biaman.pl/dlibra</a:t>
            </a:r>
            <a:endParaRPr lang="pl-PL" sz="1600" dirty="0" smtClean="0"/>
          </a:p>
          <a:p>
            <a:pPr lvl="0">
              <a:lnSpc>
                <a:spcPct val="100000"/>
              </a:lnSpc>
            </a:pPr>
            <a:r>
              <a:rPr lang="pl-PL" sz="1600" dirty="0" smtClean="0"/>
              <a:t>Sanocka Biblioteka Cyfrowa [</a:t>
            </a:r>
            <a:r>
              <a:rPr lang="pl-PL" sz="1600" dirty="0" err="1" smtClean="0"/>
              <a:t>online</a:t>
            </a:r>
            <a:r>
              <a:rPr lang="pl-PL" sz="1600" dirty="0" smtClean="0"/>
              <a:t>] </a:t>
            </a:r>
            <a:r>
              <a:rPr lang="pl-PL" sz="1600" u="sng" dirty="0" smtClean="0">
                <a:hlinkClick r:id="rId7"/>
              </a:rPr>
              <a:t>http://sanockabibliotekacyfrowa.pl</a:t>
            </a:r>
            <a:endParaRPr lang="pl-PL" sz="1600" dirty="0" smtClean="0"/>
          </a:p>
          <a:p>
            <a:pPr lvl="0">
              <a:lnSpc>
                <a:spcPct val="100000"/>
              </a:lnSpc>
            </a:pPr>
            <a:r>
              <a:rPr lang="pl-PL" sz="1600" dirty="0" smtClean="0"/>
              <a:t>Śląska Biblioteka Cyfrowa [</a:t>
            </a:r>
            <a:r>
              <a:rPr lang="pl-PL" sz="1600" dirty="0" err="1" smtClean="0"/>
              <a:t>online</a:t>
            </a:r>
            <a:r>
              <a:rPr lang="pl-PL" sz="1600" dirty="0" smtClean="0"/>
              <a:t>] </a:t>
            </a:r>
            <a:r>
              <a:rPr lang="pl-PL" sz="1600" u="sng" dirty="0" smtClean="0">
                <a:hlinkClick r:id="rId8"/>
              </a:rPr>
              <a:t>http://www.sbc.org.pl/</a:t>
            </a:r>
            <a:r>
              <a:rPr lang="pl-PL" sz="1600" dirty="0" smtClean="0"/>
              <a:t>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endParaRPr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8078400" cy="4090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pl" dirty="0" smtClean="0"/>
              <a:t>Dziękuję za uwagę!</a:t>
            </a:r>
          </a:p>
          <a:p>
            <a:pPr lvl="0" algn="ctr">
              <a:spcBef>
                <a:spcPts val="0"/>
              </a:spcBef>
              <a:buNone/>
            </a:pPr>
            <a:r>
              <a:rPr lang="pl" sz="1600" dirty="0" smtClean="0"/>
              <a:t/>
            </a:r>
            <a:br>
              <a:rPr lang="pl" sz="1600" dirty="0" smtClean="0"/>
            </a:br>
            <a:r>
              <a:rPr lang="pl" sz="1600" dirty="0" smtClean="0"/>
              <a:t>kontakt:</a:t>
            </a:r>
          </a:p>
          <a:p>
            <a:pPr lvl="0" algn="ctr">
              <a:spcBef>
                <a:spcPts val="0"/>
              </a:spcBef>
              <a:buNone/>
            </a:pPr>
            <a:r>
              <a:rPr lang="pl" sz="1600" dirty="0" smtClean="0"/>
              <a:t>k.janczulewicz@gmail.com</a:t>
            </a:r>
            <a:endParaRPr lang="pl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pl" b="1" dirty="0"/>
              <a:t>Plan posteru</a:t>
            </a:r>
          </a:p>
        </p:txBody>
      </p:sp>
      <p:graphicFrame>
        <p:nvGraphicFramePr>
          <p:cNvPr id="3" name="Diagram 2"/>
          <p:cNvGraphicFramePr/>
          <p:nvPr/>
        </p:nvGraphicFramePr>
        <p:xfrm>
          <a:off x="285720" y="1000114"/>
          <a:ext cx="8286808" cy="342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/>
          <a:srcRect t="15256" b="29528"/>
          <a:stretch>
            <a:fillRect/>
          </a:stretch>
        </p:blipFill>
        <p:spPr bwMode="auto">
          <a:xfrm>
            <a:off x="3286116" y="698169"/>
            <a:ext cx="5857884" cy="4445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pl-PL" b="1" dirty="0" smtClean="0"/>
              <a:t>Federacja Bibliotek Cyfrowych</a:t>
            </a:r>
            <a:endParaRPr b="1"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Twórca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: Poznańskie Centrum Superkomputerowo-Sieciowe</a:t>
            </a:r>
          </a:p>
          <a:p>
            <a:pPr lvl="0">
              <a:spcBef>
                <a:spcPts val="0"/>
              </a:spcBef>
              <a:buNone/>
            </a:pPr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Polskie biblioteki cyfrowe 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: 131</a:t>
            </a:r>
          </a:p>
          <a:p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Łącznie zasoby cyfrowe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: 4,4 milionów</a:t>
            </a:r>
          </a:p>
          <a:p>
            <a:r>
              <a:rPr lang="pl-PL" sz="1600" b="1" dirty="0" err="1" smtClean="0">
                <a:latin typeface="Calibri" pitchFamily="34" charset="0"/>
                <a:cs typeface="Calibri" pitchFamily="34" charset="0"/>
              </a:rPr>
              <a:t>Metadane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 : Dublin </a:t>
            </a:r>
            <a:r>
              <a:rPr lang="pl-PL" sz="1600" dirty="0" err="1" smtClean="0">
                <a:latin typeface="Calibri" pitchFamily="34" charset="0"/>
                <a:cs typeface="Calibri" pitchFamily="34" charset="0"/>
              </a:rPr>
              <a:t>Core</a:t>
            </a:r>
            <a:endParaRPr lang="pl-PL" sz="1600" dirty="0" smtClean="0">
              <a:latin typeface="Calibri" pitchFamily="34" charset="0"/>
              <a:cs typeface="Calibri" pitchFamily="34" charset="0"/>
            </a:endParaRPr>
          </a:p>
          <a:p>
            <a:pPr lvl="0">
              <a:spcBef>
                <a:spcPts val="0"/>
              </a:spcBef>
              <a:buNone/>
            </a:pPr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Kolekcje </a:t>
            </a:r>
            <a:r>
              <a:rPr lang="pl-PL" sz="1600" b="1" dirty="0" err="1" smtClean="0">
                <a:latin typeface="Calibri" pitchFamily="34" charset="0"/>
                <a:cs typeface="Calibri" pitchFamily="34" charset="0"/>
              </a:rPr>
              <a:t>Galicjana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: 7 bibliotek cyfrowych</a:t>
            </a:r>
          </a:p>
          <a:p>
            <a:pPr lvl="0">
              <a:spcBef>
                <a:spcPts val="0"/>
              </a:spcBef>
              <a:buNone/>
            </a:pPr>
            <a:endParaRPr sz="160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8" descr="Znalezione obrazy dla zapytania federacja bibliotek cyfrowych wikipedi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214296"/>
            <a:ext cx="2000264" cy="13053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Kolekcje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600" dirty="0" smtClean="0">
                <a:latin typeface="Calibri" pitchFamily="34" charset="0"/>
                <a:cs typeface="Calibri" pitchFamily="34" charset="0"/>
              </a:rPr>
              <a:t>Zbiór publikacji o określonym charakterze, które można opisać pewnym wspólnym zbiorem atrybutów (cech), według których można te publikacje przeszukiwać. Niektóre atrybuty występują w wielu kolekcjach, inne natomiast są specyficzne dla określonych kolekcji.</a:t>
            </a:r>
            <a:endParaRPr lang="pl-PL" sz="160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3571868" y="714362"/>
          <a:ext cx="5572132" cy="3929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3857620" y="214296"/>
            <a:ext cx="471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800" b="1" dirty="0" smtClean="0">
                <a:latin typeface="Calibri" pitchFamily="34" charset="0"/>
                <a:cs typeface="Calibri" pitchFamily="34" charset="0"/>
              </a:rPr>
              <a:t>Typy kolekcji w polskich bibliotekach cyfrowych</a:t>
            </a:r>
            <a:endParaRPr lang="pl-PL" sz="18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pl" b="1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  <a:sym typeface="Garamond"/>
              </a:rPr>
              <a:t>Archiwum Muzyki Wiejskiej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226074" y="1465800"/>
            <a:ext cx="2917165" cy="31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Organizator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: Fundacja Muzyka Odnaleziona</a:t>
            </a:r>
          </a:p>
          <a:p>
            <a:pPr lvl="0">
              <a:spcBef>
                <a:spcPts val="0"/>
              </a:spcBef>
              <a:buNone/>
            </a:pPr>
            <a:r>
              <a:rPr lang="pl-PL" sz="1600" b="1" dirty="0" err="1" smtClean="0">
                <a:latin typeface="Calibri" pitchFamily="34" charset="0"/>
                <a:cs typeface="Calibri" pitchFamily="34" charset="0"/>
              </a:rPr>
              <a:t>Online</a:t>
            </a:r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: 2012</a:t>
            </a:r>
          </a:p>
          <a:p>
            <a:pPr lvl="0">
              <a:spcBef>
                <a:spcPts val="0"/>
              </a:spcBef>
              <a:buNone/>
            </a:pPr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Kolekcje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: </a:t>
            </a:r>
          </a:p>
          <a:p>
            <a:r>
              <a:rPr lang="pl-PL" sz="1600" dirty="0" smtClean="0">
                <a:latin typeface="Calibri" pitchFamily="34" charset="0"/>
                <a:cs typeface="Calibri" pitchFamily="34" charset="0"/>
              </a:rPr>
              <a:t>=&gt; Białoruś  </a:t>
            </a:r>
          </a:p>
          <a:p>
            <a:r>
              <a:rPr lang="pl-PL" sz="1600" dirty="0" smtClean="0">
                <a:latin typeface="Calibri" pitchFamily="34" charset="0"/>
                <a:cs typeface="Calibri" pitchFamily="34" charset="0"/>
              </a:rPr>
              <a:t>=&gt; Ukraina</a:t>
            </a:r>
          </a:p>
          <a:p>
            <a:endParaRPr/>
          </a:p>
        </p:txBody>
      </p:sp>
      <p:pic>
        <p:nvPicPr>
          <p:cNvPr id="4" name="Picture 18" descr="http://www.archiwummuzykiwiejskiej.pl/images/header_0.png"/>
          <p:cNvPicPr>
            <a:picLocks noChangeAspect="1" noChangeArrowheads="1"/>
          </p:cNvPicPr>
          <p:nvPr/>
        </p:nvPicPr>
        <p:blipFill>
          <a:blip r:embed="rId3"/>
          <a:srcRect l="91863" t="15289"/>
          <a:stretch>
            <a:fillRect/>
          </a:stretch>
        </p:blipFill>
        <p:spPr bwMode="auto">
          <a:xfrm>
            <a:off x="3428992" y="214296"/>
            <a:ext cx="1714512" cy="1532382"/>
          </a:xfrm>
          <a:prstGeom prst="rect">
            <a:avLst/>
          </a:prstGeom>
          <a:noFill/>
        </p:spPr>
      </p:pic>
      <p:graphicFrame>
        <p:nvGraphicFramePr>
          <p:cNvPr id="6" name="Wykres 5"/>
          <p:cNvGraphicFramePr/>
          <p:nvPr/>
        </p:nvGraphicFramePr>
        <p:xfrm>
          <a:off x="5143504" y="428610"/>
          <a:ext cx="4000496" cy="1571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pole tekstowe 8"/>
          <p:cNvSpPr txBox="1"/>
          <p:nvPr/>
        </p:nvSpPr>
        <p:spPr>
          <a:xfrm>
            <a:off x="5643570" y="142858"/>
            <a:ext cx="3214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Calibri" pitchFamily="34" charset="0"/>
                <a:cs typeface="Calibri" pitchFamily="34" charset="0"/>
              </a:rPr>
              <a:t>Typy zbiorów w badanych kolekcjach</a:t>
            </a:r>
            <a:endParaRPr lang="pl-PL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 l="13834" t="9350" r="15218" b="6890"/>
          <a:stretch>
            <a:fillRect/>
          </a:stretch>
        </p:blipFill>
        <p:spPr bwMode="auto">
          <a:xfrm>
            <a:off x="3428992" y="2000246"/>
            <a:ext cx="5572164" cy="314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pl" b="1" dirty="0" smtClean="0"/>
              <a:t>Biblioteka Cyfrowa KUL</a:t>
            </a:r>
            <a:endParaRPr lang="pl" b="1" dirty="0">
              <a:solidFill>
                <a:srgbClr val="000000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Organizator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: Katolicki Uniwersytet Lubelski</a:t>
            </a:r>
          </a:p>
          <a:p>
            <a:pPr lvl="0"/>
            <a:r>
              <a:rPr lang="pl-PL" sz="1600" b="1" dirty="0" err="1" smtClean="0">
                <a:latin typeface="Calibri" pitchFamily="34" charset="0"/>
                <a:cs typeface="Calibri" pitchFamily="34" charset="0"/>
              </a:rPr>
              <a:t>Online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:  2011</a:t>
            </a:r>
          </a:p>
          <a:p>
            <a:pPr lvl="0"/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Kolekcja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r>
              <a:rPr lang="pl-PL" sz="1600" dirty="0" smtClean="0">
                <a:latin typeface="Calibri" pitchFamily="34" charset="0"/>
                <a:cs typeface="Calibri" pitchFamily="34" charset="0"/>
              </a:rPr>
              <a:t>Dziedzictwo kulturowe </a:t>
            </a:r>
          </a:p>
          <a:p>
            <a:r>
              <a:rPr lang="pl-PL" sz="1600" dirty="0" smtClean="0">
                <a:latin typeface="Calibri" pitchFamily="34" charset="0"/>
                <a:cs typeface="Calibri" pitchFamily="34" charset="0"/>
              </a:rPr>
              <a:t>=&gt; </a:t>
            </a:r>
            <a:r>
              <a:rPr lang="pl-PL" sz="1600" dirty="0" err="1" smtClean="0">
                <a:latin typeface="Calibri" pitchFamily="34" charset="0"/>
                <a:cs typeface="Calibri" pitchFamily="34" charset="0"/>
              </a:rPr>
              <a:t>Regionalia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pl-PL" sz="1600" dirty="0" smtClean="0">
                <a:latin typeface="Calibri" pitchFamily="34" charset="0"/>
                <a:cs typeface="Calibri" pitchFamily="34" charset="0"/>
              </a:rPr>
              <a:t>    =&gt; Kresy Wschodnie</a:t>
            </a:r>
            <a:endParaRPr sz="160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4" descr="Znalezione obrazy dla zapytania biblioteka kul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42858"/>
            <a:ext cx="1941791" cy="785818"/>
          </a:xfrm>
          <a:prstGeom prst="rect">
            <a:avLst/>
          </a:prstGeom>
          <a:noFill/>
        </p:spPr>
      </p:pic>
      <p:pic>
        <p:nvPicPr>
          <p:cNvPr id="6" name="Picture 8" descr="http://www.kul.pl/files/1458/logo_kul_skrocon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1" y="857238"/>
            <a:ext cx="1428759" cy="786927"/>
          </a:xfrm>
          <a:prstGeom prst="rect">
            <a:avLst/>
          </a:prstGeom>
          <a:noFill/>
        </p:spPr>
      </p:pic>
      <p:graphicFrame>
        <p:nvGraphicFramePr>
          <p:cNvPr id="7" name="Wykres 6"/>
          <p:cNvGraphicFramePr/>
          <p:nvPr/>
        </p:nvGraphicFramePr>
        <p:xfrm>
          <a:off x="5214942" y="428610"/>
          <a:ext cx="3929058" cy="1785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pole tekstowe 7"/>
          <p:cNvSpPr txBox="1"/>
          <p:nvPr/>
        </p:nvSpPr>
        <p:spPr>
          <a:xfrm>
            <a:off x="5786446" y="214296"/>
            <a:ext cx="3214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Calibri" pitchFamily="34" charset="0"/>
                <a:cs typeface="Calibri" pitchFamily="34" charset="0"/>
              </a:rPr>
              <a:t>Typy zbiorów w badanej kolekcji</a:t>
            </a:r>
            <a:endParaRPr lang="pl-PL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3286116" y="2428874"/>
            <a:ext cx="49292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Najciekawsza część kolekcji: czasopisma i książki</a:t>
            </a:r>
            <a:endParaRPr lang="pl-PL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1" name="Picture 2" descr="Pokaż treść!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39000" y="2857502"/>
            <a:ext cx="1905000" cy="1905000"/>
          </a:xfrm>
          <a:prstGeom prst="rect">
            <a:avLst/>
          </a:prstGeom>
          <a:noFill/>
        </p:spPr>
      </p:pic>
      <p:sp>
        <p:nvSpPr>
          <p:cNvPr id="12" name="Prostokąt 11"/>
          <p:cNvSpPr/>
          <p:nvPr/>
        </p:nvSpPr>
        <p:spPr>
          <a:xfrm>
            <a:off x="7006876" y="4714890"/>
            <a:ext cx="21371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100" i="1" dirty="0" smtClean="0">
                <a:latin typeface="Calibri" pitchFamily="34" charset="0"/>
                <a:cs typeface="Calibri" pitchFamily="34" charset="0"/>
              </a:rPr>
              <a:t>Szczutek : pisemko humorystyczne</a:t>
            </a:r>
            <a:endParaRPr lang="pl-PL" sz="1100" i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" name="Picture 4" descr="Pokaż treść!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06" y="2857502"/>
            <a:ext cx="1905000" cy="1905000"/>
          </a:xfrm>
          <a:prstGeom prst="rect">
            <a:avLst/>
          </a:prstGeom>
          <a:noFill/>
        </p:spPr>
      </p:pic>
      <p:sp>
        <p:nvSpPr>
          <p:cNvPr id="14" name="Prostokąt 13"/>
          <p:cNvSpPr/>
          <p:nvPr/>
        </p:nvSpPr>
        <p:spPr>
          <a:xfrm>
            <a:off x="3286116" y="4712613"/>
            <a:ext cx="37147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100" i="1" dirty="0" err="1" smtClean="0">
                <a:latin typeface="Calibri" pitchFamily="34" charset="0"/>
                <a:cs typeface="Calibri" pitchFamily="34" charset="0"/>
              </a:rPr>
              <a:t>Monumenta</a:t>
            </a:r>
            <a:r>
              <a:rPr lang="pl-PL" sz="11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l-PL" sz="1100" i="1" dirty="0" err="1" smtClean="0">
                <a:latin typeface="Calibri" pitchFamily="34" charset="0"/>
                <a:cs typeface="Calibri" pitchFamily="34" charset="0"/>
              </a:rPr>
              <a:t>Confraternitatis</a:t>
            </a:r>
            <a:r>
              <a:rPr lang="pl-PL" sz="11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l-PL" sz="1100" i="1" dirty="0" err="1" smtClean="0">
                <a:latin typeface="Calibri" pitchFamily="34" charset="0"/>
                <a:cs typeface="Calibri" pitchFamily="34" charset="0"/>
              </a:rPr>
              <a:t>Stauropigianae</a:t>
            </a:r>
            <a:r>
              <a:rPr lang="pl-PL" sz="11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l-PL" sz="1100" i="1" dirty="0" err="1" smtClean="0">
                <a:latin typeface="Calibri" pitchFamily="34" charset="0"/>
                <a:cs typeface="Calibri" pitchFamily="34" charset="0"/>
              </a:rPr>
              <a:t>Leopolinensis</a:t>
            </a:r>
            <a:r>
              <a:rPr lang="pl-PL" sz="1100" i="1" dirty="0" smtClean="0">
                <a:latin typeface="Calibri" pitchFamily="34" charset="0"/>
                <a:cs typeface="Calibri" pitchFamily="34" charset="0"/>
              </a:rPr>
              <a:t>. T. 1, ps. 1, </a:t>
            </a:r>
            <a:r>
              <a:rPr lang="pl-PL" sz="1100" i="1" dirty="0" err="1" smtClean="0">
                <a:latin typeface="Calibri" pitchFamily="34" charset="0"/>
                <a:cs typeface="Calibri" pitchFamily="34" charset="0"/>
              </a:rPr>
              <a:t>Continens</a:t>
            </a:r>
            <a:r>
              <a:rPr lang="pl-PL" sz="11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l-PL" sz="1100" i="1" dirty="0" err="1" smtClean="0">
                <a:latin typeface="Calibri" pitchFamily="34" charset="0"/>
                <a:cs typeface="Calibri" pitchFamily="34" charset="0"/>
              </a:rPr>
              <a:t>diplomata</a:t>
            </a:r>
            <a:r>
              <a:rPr lang="pl-PL" sz="1100" i="1" dirty="0" smtClean="0">
                <a:latin typeface="Calibri" pitchFamily="34" charset="0"/>
                <a:cs typeface="Calibri" pitchFamily="34" charset="0"/>
              </a:rPr>
              <a:t> et </a:t>
            </a:r>
            <a:r>
              <a:rPr lang="pl-PL" sz="1100" i="1" dirty="0" err="1" smtClean="0">
                <a:latin typeface="Calibri" pitchFamily="34" charset="0"/>
                <a:cs typeface="Calibri" pitchFamily="34" charset="0"/>
              </a:rPr>
              <a:t>epistolas</a:t>
            </a:r>
            <a:r>
              <a:rPr lang="pl-PL" sz="1100" i="1" dirty="0" smtClean="0">
                <a:latin typeface="Calibri" pitchFamily="34" charset="0"/>
                <a:cs typeface="Calibri" pitchFamily="34" charset="0"/>
              </a:rPr>
              <a:t> ab </a:t>
            </a:r>
            <a:r>
              <a:rPr lang="pl-PL" sz="1100" i="1" dirty="0" err="1" smtClean="0">
                <a:latin typeface="Calibri" pitchFamily="34" charset="0"/>
                <a:cs typeface="Calibri" pitchFamily="34" charset="0"/>
              </a:rPr>
              <a:t>anno</a:t>
            </a:r>
            <a:r>
              <a:rPr lang="pl-PL" sz="1100" i="1" dirty="0" smtClean="0">
                <a:latin typeface="Calibri" pitchFamily="34" charset="0"/>
                <a:cs typeface="Calibri" pitchFamily="34" charset="0"/>
              </a:rPr>
              <a:t> 1518-1593</a:t>
            </a:r>
            <a:endParaRPr lang="pl-PL" sz="1100" i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pl" b="1" dirty="0"/>
              <a:t>Biblioteka Cyfrowa Ośrodka Karta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Twórca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: Ośrodek Karta</a:t>
            </a:r>
          </a:p>
          <a:p>
            <a:pPr>
              <a:lnSpc>
                <a:spcPct val="100000"/>
              </a:lnSpc>
            </a:pPr>
            <a:r>
              <a:rPr lang="pl-PL" sz="1600" b="1" dirty="0" err="1" smtClean="0">
                <a:latin typeface="Calibri" pitchFamily="34" charset="0"/>
                <a:cs typeface="Calibri" pitchFamily="34" charset="0"/>
              </a:rPr>
              <a:t>Online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: 2009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Kolekcja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>
              <a:lnSpc>
                <a:spcPct val="100000"/>
              </a:lnSpc>
              <a:buFont typeface="Symbol" pitchFamily="18" charset="2"/>
              <a:buChar char="Þ"/>
            </a:pPr>
            <a:r>
              <a:rPr lang="pl-PL" sz="1600" dirty="0" smtClean="0">
                <a:latin typeface="Calibri" pitchFamily="34" charset="0"/>
                <a:cs typeface="Calibri" pitchFamily="34" charset="0"/>
              </a:rPr>
              <a:t>Archiwum Wschodnie</a:t>
            </a:r>
          </a:p>
          <a:p>
            <a:pPr>
              <a:lnSpc>
                <a:spcPct val="100000"/>
              </a:lnSpc>
              <a:buFont typeface="Symbol" pitchFamily="18" charset="2"/>
              <a:buChar char="Þ"/>
            </a:pPr>
            <a:r>
              <a:rPr lang="pl-PL" sz="1600" dirty="0" smtClean="0">
                <a:latin typeface="Calibri" pitchFamily="34" charset="0"/>
                <a:cs typeface="Calibri" pitchFamily="34" charset="0"/>
              </a:rPr>
              <a:t> Indeks Represjonowanych</a:t>
            </a:r>
          </a:p>
        </p:txBody>
      </p:sp>
      <p:graphicFrame>
        <p:nvGraphicFramePr>
          <p:cNvPr id="4" name="Wykres 3"/>
          <p:cNvGraphicFramePr/>
          <p:nvPr/>
        </p:nvGraphicFramePr>
        <p:xfrm>
          <a:off x="4929190" y="285734"/>
          <a:ext cx="4000496" cy="2428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2" descr="Znalezione obrazy dla zapytania ośrodek karta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214296"/>
            <a:ext cx="1863146" cy="785818"/>
          </a:xfrm>
          <a:prstGeom prst="rect">
            <a:avLst/>
          </a:prstGeom>
          <a:noFill/>
        </p:spPr>
      </p:pic>
      <p:sp>
        <p:nvSpPr>
          <p:cNvPr id="6" name="pole tekstowe 5"/>
          <p:cNvSpPr txBox="1"/>
          <p:nvPr/>
        </p:nvSpPr>
        <p:spPr>
          <a:xfrm>
            <a:off x="5643570" y="142858"/>
            <a:ext cx="3214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Calibri" pitchFamily="34" charset="0"/>
                <a:cs typeface="Calibri" pitchFamily="34" charset="0"/>
              </a:rPr>
              <a:t>Typy zbiorów w badanej kolekcji</a:t>
            </a:r>
            <a:endParaRPr lang="pl-PL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5"/>
          <a:srcRect l="23242" t="28051" r="15494" b="18701"/>
          <a:stretch>
            <a:fillRect/>
          </a:stretch>
        </p:blipFill>
        <p:spPr bwMode="auto">
          <a:xfrm>
            <a:off x="3643306" y="2643188"/>
            <a:ext cx="508527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pole tekstowe 8"/>
          <p:cNvSpPr txBox="1"/>
          <p:nvPr/>
        </p:nvSpPr>
        <p:spPr>
          <a:xfrm>
            <a:off x="3643306" y="4857766"/>
            <a:ext cx="50720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i="1" dirty="0" err="1" smtClean="0">
                <a:latin typeface="Calibri" pitchFamily="34" charset="0"/>
                <a:cs typeface="Calibri" pitchFamily="34" charset="0"/>
              </a:rPr>
              <a:t>Zdigitalizowane</a:t>
            </a:r>
            <a:r>
              <a:rPr lang="pl-PL" sz="1100" i="1" dirty="0" smtClean="0">
                <a:latin typeface="Calibri" pitchFamily="34" charset="0"/>
                <a:cs typeface="Calibri" pitchFamily="34" charset="0"/>
              </a:rPr>
              <a:t> Dzienniki Jerzego Konrada Maciejewskiego, </a:t>
            </a:r>
            <a:r>
              <a:rPr lang="pl-PL" sz="1100" dirty="0" smtClean="0">
                <a:latin typeface="Calibri" pitchFamily="34" charset="0"/>
                <a:cs typeface="Calibri" pitchFamily="34" charset="0"/>
              </a:rPr>
              <a:t>fot. Ośrodek Karta</a:t>
            </a:r>
            <a:endParaRPr lang="pl-PL" sz="11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2928926" y="2428874"/>
            <a:ext cx="32861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 smtClean="0">
                <a:latin typeface="Calibri" pitchFamily="34" charset="0"/>
                <a:cs typeface="Calibri" pitchFamily="34" charset="0"/>
              </a:rPr>
              <a:t>Najciekawsza część kolekcji : wspomnienia</a:t>
            </a:r>
            <a:endParaRPr lang="pl-PL" sz="11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pl" dirty="0" smtClean="0"/>
              <a:t>Podkarpacka Biblioteka Cyfrowa</a:t>
            </a:r>
            <a:endParaRPr lang="pl" dirty="0"/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Główny koordynator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: </a:t>
            </a:r>
            <a:br>
              <a:rPr lang="pl-PL" sz="1600" dirty="0" smtClean="0">
                <a:latin typeface="Calibri" pitchFamily="34" charset="0"/>
                <a:cs typeface="Calibri" pitchFamily="34" charset="0"/>
              </a:rPr>
            </a:br>
            <a:r>
              <a:rPr lang="pl-PL" sz="1600" dirty="0" smtClean="0">
                <a:latin typeface="Calibri" pitchFamily="34" charset="0"/>
                <a:cs typeface="Calibri" pitchFamily="34" charset="0"/>
              </a:rPr>
              <a:t>Wojewódzka i Miejska Biblioteka Publiczna </a:t>
            </a:r>
            <a:br>
              <a:rPr lang="pl-PL" sz="1600" dirty="0" smtClean="0">
                <a:latin typeface="Calibri" pitchFamily="34" charset="0"/>
                <a:cs typeface="Calibri" pitchFamily="34" charset="0"/>
              </a:rPr>
            </a:br>
            <a:r>
              <a:rPr lang="pl-PL" sz="1600" dirty="0" smtClean="0">
                <a:latin typeface="Calibri" pitchFamily="34" charset="0"/>
                <a:cs typeface="Calibri" pitchFamily="34" charset="0"/>
              </a:rPr>
              <a:t>w Rzeszowie</a:t>
            </a:r>
          </a:p>
          <a:p>
            <a:pPr lvl="0"/>
            <a:r>
              <a:rPr lang="pl-PL" sz="1600" b="1" dirty="0" err="1" smtClean="0">
                <a:latin typeface="Calibri" pitchFamily="34" charset="0"/>
                <a:cs typeface="Calibri" pitchFamily="34" charset="0"/>
              </a:rPr>
              <a:t>Online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: 2008</a:t>
            </a:r>
          </a:p>
          <a:p>
            <a:pPr lvl="0"/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Kolekcja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r>
              <a:rPr lang="pl-PL" sz="1600" dirty="0" err="1" smtClean="0">
                <a:latin typeface="Calibri" pitchFamily="34" charset="0"/>
                <a:cs typeface="Calibri" pitchFamily="34" charset="0"/>
              </a:rPr>
              <a:t>Galicjana</a:t>
            </a:r>
            <a:endParaRPr lang="pl-PL" sz="1600" dirty="0" smtClean="0">
              <a:latin typeface="Calibri" pitchFamily="34" charset="0"/>
              <a:cs typeface="Calibri" pitchFamily="34" charset="0"/>
            </a:endParaRPr>
          </a:p>
          <a:p>
            <a:pPr lvl="0" rtl="0">
              <a:spcBef>
                <a:spcPts val="0"/>
              </a:spcBef>
              <a:buNone/>
            </a:pPr>
            <a:endParaRPr sz="16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715008" y="285734"/>
            <a:ext cx="3214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Calibri" pitchFamily="34" charset="0"/>
                <a:cs typeface="Calibri" pitchFamily="34" charset="0"/>
              </a:rPr>
              <a:t>Typy zbiorów w badanej kolekcji</a:t>
            </a:r>
            <a:endParaRPr lang="pl-PL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Picture 2" descr="Znalezione obrazy dla zapytania podkarpacka biblioteka cyfrowa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0"/>
            <a:ext cx="1643074" cy="1643074"/>
          </a:xfrm>
          <a:prstGeom prst="rect">
            <a:avLst/>
          </a:prstGeom>
          <a:noFill/>
        </p:spPr>
      </p:pic>
      <p:pic>
        <p:nvPicPr>
          <p:cNvPr id="22530" name="Picture 2" descr="Pokaż treść!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9000" y="2786064"/>
            <a:ext cx="1905000" cy="1905000"/>
          </a:xfrm>
          <a:prstGeom prst="rect">
            <a:avLst/>
          </a:prstGeom>
          <a:noFill/>
        </p:spPr>
      </p:pic>
      <p:sp>
        <p:nvSpPr>
          <p:cNvPr id="8" name="Prostokąt 7"/>
          <p:cNvSpPr/>
          <p:nvPr/>
        </p:nvSpPr>
        <p:spPr>
          <a:xfrm>
            <a:off x="5715008" y="4712613"/>
            <a:ext cx="364330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100" i="1" dirty="0" smtClean="0">
                <a:latin typeface="Calibri" pitchFamily="34" charset="0"/>
                <a:cs typeface="Calibri" pitchFamily="34" charset="0"/>
              </a:rPr>
              <a:t>Ilustrowany informator miasta Lwowa : ze spisem miejscowości województwa lwowskiego : na rok 1939</a:t>
            </a:r>
            <a:endParaRPr lang="pl-PL" sz="1100" i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2532" name="Picture 4" descr="Pokaż treść!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2714626"/>
            <a:ext cx="1905000" cy="1905000"/>
          </a:xfrm>
          <a:prstGeom prst="rect">
            <a:avLst/>
          </a:prstGeom>
          <a:noFill/>
        </p:spPr>
      </p:pic>
      <p:sp>
        <p:nvSpPr>
          <p:cNvPr id="11" name="Prostokąt 10"/>
          <p:cNvSpPr/>
          <p:nvPr/>
        </p:nvSpPr>
        <p:spPr>
          <a:xfrm>
            <a:off x="3286116" y="4714890"/>
            <a:ext cx="2643206" cy="428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100" i="1" dirty="0" err="1" smtClean="0">
                <a:latin typeface="Calibri" pitchFamily="34" charset="0"/>
                <a:cs typeface="Calibri" pitchFamily="34" charset="0"/>
              </a:rPr>
              <a:t>oannˊˊ</a:t>
            </a:r>
            <a:r>
              <a:rPr lang="pl-PL" sz="11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l-PL" sz="1100" i="1" dirty="0" err="1" smtClean="0">
                <a:latin typeface="Calibri" pitchFamily="34" charset="0"/>
                <a:cs typeface="Calibri" pitchFamily="34" charset="0"/>
              </a:rPr>
              <a:t>Sněgurskìj</a:t>
            </a:r>
            <a:r>
              <a:rPr lang="pl-PL" sz="1100" i="1" dirty="0" smtClean="0">
                <a:latin typeface="Calibri" pitchFamily="34" charset="0"/>
                <a:cs typeface="Calibri" pitchFamily="34" charset="0"/>
              </a:rPr>
              <a:t> : ego </a:t>
            </a:r>
            <a:r>
              <a:rPr lang="pl-PL" sz="1100" i="1" dirty="0" err="1" smtClean="0">
                <a:latin typeface="Calibri" pitchFamily="34" charset="0"/>
                <a:cs typeface="Calibri" pitchFamily="34" charset="0"/>
              </a:rPr>
              <a:t>žiznˊ</a:t>
            </a:r>
            <a:r>
              <a:rPr lang="pl-PL" sz="1100" i="1" dirty="0" smtClean="0">
                <a:latin typeface="Calibri" pitchFamily="34" charset="0"/>
                <a:cs typeface="Calibri" pitchFamily="34" charset="0"/>
              </a:rPr>
              <a:t> i </a:t>
            </a:r>
            <a:r>
              <a:rPr lang="pl-PL" sz="1100" i="1" dirty="0" err="1" smtClean="0">
                <a:latin typeface="Calibri" pitchFamily="34" charset="0"/>
                <a:cs typeface="Calibri" pitchFamily="34" charset="0"/>
              </a:rPr>
              <a:t>děâtelˊnostˊ</a:t>
            </a:r>
            <a:r>
              <a:rPr lang="pl-PL" sz="11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l-PL" sz="1100" i="1" dirty="0" err="1" smtClean="0">
                <a:latin typeface="Calibri" pitchFamily="34" charset="0"/>
                <a:cs typeface="Calibri" pitchFamily="34" charset="0"/>
              </a:rPr>
              <a:t>vˊˊ</a:t>
            </a:r>
            <a:r>
              <a:rPr lang="pl-PL" sz="11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l-PL" sz="1100" i="1" dirty="0" err="1" smtClean="0">
                <a:latin typeface="Calibri" pitchFamily="34" charset="0"/>
                <a:cs typeface="Calibri" pitchFamily="34" charset="0"/>
              </a:rPr>
              <a:t>Galickoj</a:t>
            </a:r>
            <a:r>
              <a:rPr lang="pl-PL" sz="1100" i="1" dirty="0" smtClean="0">
                <a:latin typeface="Calibri" pitchFamily="34" charset="0"/>
                <a:cs typeface="Calibri" pitchFamily="34" charset="0"/>
              </a:rPr>
              <a:t> Rusi</a:t>
            </a:r>
            <a:endParaRPr lang="pl-PL" sz="1100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2357422" y="2357436"/>
            <a:ext cx="50720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 smtClean="0">
                <a:latin typeface="Calibri" pitchFamily="34" charset="0"/>
                <a:cs typeface="Calibri" pitchFamily="34" charset="0"/>
              </a:rPr>
              <a:t>Najciekawsza część kolekcji: druki urzędowe</a:t>
            </a:r>
            <a:endParaRPr lang="pl-PL" sz="110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3" name="Wykres 12"/>
          <p:cNvGraphicFramePr/>
          <p:nvPr/>
        </p:nvGraphicFramePr>
        <p:xfrm>
          <a:off x="5286380" y="642924"/>
          <a:ext cx="3643306" cy="1643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pl" b="1" dirty="0"/>
              <a:t>Podlaska Biblioteka Cyfrowa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Główny koordynator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: Biblioteka Uniwersytecka im. Jerzego Giedroycia </a:t>
            </a:r>
            <a:br>
              <a:rPr lang="pl-PL" sz="1600" dirty="0" smtClean="0">
                <a:latin typeface="Calibri" pitchFamily="34" charset="0"/>
                <a:cs typeface="Calibri" pitchFamily="34" charset="0"/>
              </a:rPr>
            </a:br>
            <a:r>
              <a:rPr lang="pl-PL" sz="1600" dirty="0" smtClean="0">
                <a:latin typeface="Calibri" pitchFamily="34" charset="0"/>
                <a:cs typeface="Calibri" pitchFamily="34" charset="0"/>
              </a:rPr>
              <a:t>w Białymstoku</a:t>
            </a:r>
          </a:p>
          <a:p>
            <a:pPr lvl="0"/>
            <a:r>
              <a:rPr lang="pl-PL" sz="1600" b="1" dirty="0" err="1" smtClean="0">
                <a:latin typeface="Calibri" pitchFamily="34" charset="0"/>
                <a:cs typeface="Calibri" pitchFamily="34" charset="0"/>
              </a:rPr>
              <a:t>Online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lvl="0"/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Kolekcja</a:t>
            </a:r>
            <a:r>
              <a:rPr lang="pl-PL" sz="16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r>
              <a:rPr lang="pl-PL" sz="1600" b="1" dirty="0" smtClean="0">
                <a:latin typeface="Calibri" pitchFamily="34" charset="0"/>
                <a:cs typeface="Calibri" pitchFamily="34" charset="0"/>
              </a:rPr>
              <a:t>Kresy Wschodnie Rzeczypospolitej</a:t>
            </a:r>
          </a:p>
        </p:txBody>
      </p:sp>
      <p:graphicFrame>
        <p:nvGraphicFramePr>
          <p:cNvPr id="5" name="Wykres 4"/>
          <p:cNvGraphicFramePr/>
          <p:nvPr/>
        </p:nvGraphicFramePr>
        <p:xfrm>
          <a:off x="4286248" y="785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6000760" y="549461"/>
            <a:ext cx="3214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Calibri" pitchFamily="34" charset="0"/>
                <a:cs typeface="Calibri" pitchFamily="34" charset="0"/>
              </a:rPr>
              <a:t>Typy zbiorów w badanej kolekcji</a:t>
            </a:r>
            <a:endParaRPr lang="pl-PL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 l="13834" t="11811" r="55060" b="79232"/>
          <a:stretch>
            <a:fillRect/>
          </a:stretch>
        </p:blipFill>
        <p:spPr bwMode="auto">
          <a:xfrm>
            <a:off x="3286116" y="0"/>
            <a:ext cx="4046773" cy="500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 descr="Pokaż treść!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3238500"/>
            <a:ext cx="1905000" cy="1905000"/>
          </a:xfrm>
          <a:prstGeom prst="rect">
            <a:avLst/>
          </a:prstGeom>
          <a:noFill/>
        </p:spPr>
      </p:pic>
      <p:sp>
        <p:nvSpPr>
          <p:cNvPr id="9" name="Prostokąt 8"/>
          <p:cNvSpPr/>
          <p:nvPr/>
        </p:nvSpPr>
        <p:spPr>
          <a:xfrm>
            <a:off x="3857620" y="4835723"/>
            <a:ext cx="17267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1200" i="1" dirty="0" smtClean="0">
                <a:latin typeface="Calibri" pitchFamily="34" charset="0"/>
                <a:cs typeface="Calibri" pitchFamily="34" charset="0"/>
              </a:rPr>
              <a:t>Lwów. Plac Bernardyński</a:t>
            </a:r>
            <a:endParaRPr lang="pl-PL" sz="1200" i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31" name="Picture 7" descr="Pokaż treść!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54" y="3238500"/>
            <a:ext cx="1905000" cy="1905000"/>
          </a:xfrm>
          <a:prstGeom prst="rect">
            <a:avLst/>
          </a:prstGeom>
          <a:noFill/>
        </p:spPr>
      </p:pic>
      <p:sp>
        <p:nvSpPr>
          <p:cNvPr id="11" name="Prostokąt 10"/>
          <p:cNvSpPr/>
          <p:nvPr/>
        </p:nvSpPr>
        <p:spPr>
          <a:xfrm>
            <a:off x="6889471" y="4835723"/>
            <a:ext cx="19688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1200" i="1" dirty="0" smtClean="0">
                <a:latin typeface="Calibri" pitchFamily="34" charset="0"/>
                <a:cs typeface="Calibri" pitchFamily="34" charset="0"/>
              </a:rPr>
              <a:t>Lwów. Kolumna Mickiewicza</a:t>
            </a:r>
            <a:endParaRPr lang="pl-PL" sz="1200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3214678" y="3000378"/>
            <a:ext cx="34499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Najciekawsza część kolekcji: </a:t>
            </a:r>
            <a:br>
              <a:rPr lang="pl-PL" dirty="0" smtClean="0">
                <a:latin typeface="Calibri" pitchFamily="34" charset="0"/>
                <a:cs typeface="Calibri" pitchFamily="34" charset="0"/>
              </a:rPr>
            </a:br>
            <a:r>
              <a:rPr lang="pl-PL" dirty="0" smtClean="0">
                <a:latin typeface="Calibri" pitchFamily="34" charset="0"/>
                <a:cs typeface="Calibri" pitchFamily="34" charset="0"/>
              </a:rPr>
              <a:t>Kolekcja </a:t>
            </a:r>
            <a:r>
              <a:rPr lang="pl-PL" dirty="0" smtClean="0">
                <a:latin typeface="Calibri" pitchFamily="34" charset="0"/>
                <a:cs typeface="Calibri" pitchFamily="34" charset="0"/>
              </a:rPr>
              <a:t>pocztówek dawnej Rzeczypospolitej</a:t>
            </a:r>
            <a:endParaRPr lang="pl-PL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497</Words>
  <PresentationFormat>Pokaz na ekranie (16:9)</PresentationFormat>
  <Paragraphs>111</Paragraphs>
  <Slides>13</Slides>
  <Notes>12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9" baseType="lpstr">
      <vt:lpstr>Arial</vt:lpstr>
      <vt:lpstr>Garamond</vt:lpstr>
      <vt:lpstr>Roboto</vt:lpstr>
      <vt:lpstr>Calibri</vt:lpstr>
      <vt:lpstr>Symbol</vt:lpstr>
      <vt:lpstr>material</vt:lpstr>
      <vt:lpstr> Galicjana jako kolekcje  w polskich bibliotekach cyfrowych</vt:lpstr>
      <vt:lpstr>Plan posteru</vt:lpstr>
      <vt:lpstr>Federacja Bibliotek Cyfrowych</vt:lpstr>
      <vt:lpstr>Kolekcje</vt:lpstr>
      <vt:lpstr>Archiwum Muzyki Wiejskiej</vt:lpstr>
      <vt:lpstr>Biblioteka Cyfrowa KUL</vt:lpstr>
      <vt:lpstr>Biblioteka Cyfrowa Ośrodka Karta</vt:lpstr>
      <vt:lpstr>Podkarpacka Biblioteka Cyfrowa</vt:lpstr>
      <vt:lpstr>Podlaska Biblioteka Cyfrowa</vt:lpstr>
      <vt:lpstr>Sanocka Biblioteka Cyfrowa</vt:lpstr>
      <vt:lpstr>Śląska Biblioteka Cyfrowa</vt:lpstr>
      <vt:lpstr>Bibliografia</vt:lpstr>
      <vt:lpstr>Dziękuję za uwagę!  kontakt: k.janczulewicz@gmail.com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Kresy Wschodnie jako kolekcje  w polskich bibliotekach cyfrowych</dc:title>
  <cp:lastModifiedBy>KJ</cp:lastModifiedBy>
  <cp:revision>83</cp:revision>
  <dcterms:modified xsi:type="dcterms:W3CDTF">2017-04-28T07:39:40Z</dcterms:modified>
</cp:coreProperties>
</file>