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56" r:id="rId2"/>
    <p:sldId id="258" r:id="rId3"/>
    <p:sldId id="305" r:id="rId4"/>
    <p:sldId id="283" r:id="rId5"/>
    <p:sldId id="299" r:id="rId6"/>
    <p:sldId id="262" r:id="rId7"/>
    <p:sldId id="288" r:id="rId8"/>
    <p:sldId id="306" r:id="rId9"/>
    <p:sldId id="294" r:id="rId10"/>
    <p:sldId id="307" r:id="rId11"/>
    <p:sldId id="293" r:id="rId12"/>
    <p:sldId id="296" r:id="rId13"/>
    <p:sldId id="311" r:id="rId14"/>
    <p:sldId id="300" r:id="rId15"/>
    <p:sldId id="301" r:id="rId16"/>
    <p:sldId id="310" r:id="rId17"/>
    <p:sldId id="308" r:id="rId18"/>
    <p:sldId id="298" r:id="rId19"/>
    <p:sldId id="303" r:id="rId20"/>
    <p:sldId id="281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77" autoAdjust="0"/>
    <p:restoredTop sz="83602" autoAdjust="0"/>
  </p:normalViewPr>
  <p:slideViewPr>
    <p:cSldViewPr>
      <p:cViewPr varScale="1">
        <p:scale>
          <a:sx n="68" d="100"/>
          <a:sy n="68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A19B384-22B6-466A-A41D-8F6D34291574}" type="datetimeFigureOut">
              <a:rPr lang="ru-RU"/>
              <a:pPr>
                <a:defRPr/>
              </a:pPr>
              <a:t>23.10.2012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BAE33ED-EF90-40A8-BAE7-4FFB9D05A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88BAB9-F515-45A5-AE53-BA7AE397DE6B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DE8F05-0F17-432A-8BE4-7266B15980D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5953AA-234C-45B9-82AC-EF4AE1E0CE3C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7B1552A-2233-4DCF-9BD1-859A7F0A958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1012A7-3138-438F-98BA-A5ABEA7FCDA5}" type="datetimeFigureOut">
              <a:rPr lang="ru-RU"/>
              <a:pPr>
                <a:defRPr/>
              </a:pPr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0D079-DCBD-4425-87C9-45B7822380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F6C31-9E4F-4F5B-9F16-FA4C998F5C30}" type="datetimeFigureOut">
              <a:rPr lang="ru-RU"/>
              <a:pPr>
                <a:defRPr/>
              </a:pPr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358D2-A351-4AD9-B8A2-8BECEB203F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9D441-37A2-4211-8610-2AA18914DD4D}" type="datetimeFigureOut">
              <a:rPr lang="ru-RU"/>
              <a:pPr>
                <a:defRPr/>
              </a:pPr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A18F5-FD69-4E79-9566-5403E4AB5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90432-0745-4911-800D-0FAD9F6DBF9E}" type="datetimeFigureOut">
              <a:rPr lang="ru-RU"/>
              <a:pPr>
                <a:defRPr/>
              </a:pPr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A7B11-286B-498E-85C0-C7C0DA141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A1214-B021-46BC-9D57-BA867AC519C6}" type="datetimeFigureOut">
              <a:rPr lang="ru-RU"/>
              <a:pPr>
                <a:defRPr/>
              </a:pPr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0E6DC-87FF-4282-806B-4286E0F99F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079D4-3329-4E29-B1AC-6177D5401D5B}" type="datetimeFigureOut">
              <a:rPr lang="ru-RU"/>
              <a:pPr>
                <a:defRPr/>
              </a:pPr>
              <a:t>23.10.2012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761D7-5949-4145-A4C6-D1CB8FF603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DF52C-8938-4B9E-9BEE-F4002B6B3F8B}" type="datetimeFigureOut">
              <a:rPr lang="ru-RU"/>
              <a:pPr>
                <a:defRPr/>
              </a:pPr>
              <a:t>23.10.2012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26E28-2B75-4AAC-A471-AC927BD9F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A8359-CF21-4AE1-B779-5BF2F1BCC7B2}" type="datetimeFigureOut">
              <a:rPr lang="ru-RU"/>
              <a:pPr>
                <a:defRPr/>
              </a:pPr>
              <a:t>23.10.2012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2AEFD-4294-4C0A-BF3E-305104D10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A2099-08E5-45BA-BBDC-D7763C2C0DA0}" type="datetimeFigureOut">
              <a:rPr lang="ru-RU"/>
              <a:pPr>
                <a:defRPr/>
              </a:pPr>
              <a:t>23.10.2012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4F9C5-3DEF-4B21-A015-DA58F014F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2C9E1-7F20-4ED8-9D2E-EECA23ADD32D}" type="datetimeFigureOut">
              <a:rPr lang="ru-RU"/>
              <a:pPr>
                <a:defRPr/>
              </a:pPr>
              <a:t>23.10.2012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57568-D5A3-4424-8637-A49D20B10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E261F-3523-4875-B831-170F1CCA2E20}" type="datetimeFigureOut">
              <a:rPr lang="ru-RU"/>
              <a:pPr>
                <a:defRPr/>
              </a:pPr>
              <a:t>23.10.2012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E40EA-F952-428B-990F-EBA2F3F4D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DDA4D9-AE6D-4068-B116-2782E4002666}" type="datetimeFigureOut">
              <a:rPr lang="ru-RU"/>
              <a:pPr>
                <a:defRPr/>
              </a:pPr>
              <a:t>23.10.2012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F2956C-36FD-4F1F-A30F-C7297DA941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5445125"/>
            <a:ext cx="8856663" cy="1223963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ru-RU" sz="2800" smtClean="0">
                <a:solidFill>
                  <a:schemeClr val="tx1"/>
                </a:solidFill>
                <a:latin typeface="Times New Roman" pitchFamily="18" charset="0"/>
              </a:rPr>
              <a:t>Обслуговування користувач</a:t>
            </a:r>
            <a:r>
              <a:rPr lang="uk-UA" sz="2800" smtClean="0">
                <a:solidFill>
                  <a:schemeClr val="tx1"/>
                </a:solidFill>
                <a:latin typeface="Times New Roman" pitchFamily="18" charset="0"/>
              </a:rPr>
              <a:t>ів: аналіз та перспективи діяльності ЦНБ ХНУ імені В.Н. Каразіна</a:t>
            </a:r>
            <a:endParaRPr lang="uk-UA" sz="2000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uk-UA" sz="2000" smtClean="0">
                <a:solidFill>
                  <a:schemeClr val="tx1"/>
                </a:solidFill>
                <a:latin typeface="Times New Roman" pitchFamily="18" charset="0"/>
              </a:rPr>
              <a:t>Заст. директора О.Г. Бабічева</a:t>
            </a:r>
            <a:endParaRPr lang="ru-RU" sz="20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4338" name="Picture 5" descr="Копия PB010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8027988" cy="534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611188" y="692150"/>
            <a:ext cx="8013700" cy="1143000"/>
          </a:xfrm>
        </p:spPr>
        <p:txBody>
          <a:bodyPr/>
          <a:lstStyle/>
          <a:p>
            <a:r>
              <a:rPr lang="uk-UA" sz="3200" smtClean="0">
                <a:latin typeface="Times New Roman" pitchFamily="18" charset="0"/>
                <a:cs typeface="Times New Roman" pitchFamily="18" charset="0"/>
              </a:rPr>
              <a:t>ЦНБ знімає обмеження на видачу </a:t>
            </a:r>
            <a:br>
              <a:rPr lang="uk-UA" sz="32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3200" smtClean="0">
                <a:latin typeface="Times New Roman" pitchFamily="18" charset="0"/>
                <a:cs typeface="Times New Roman" pitchFamily="18" charset="0"/>
              </a:rPr>
              <a:t>документів через абонемент наукової та художньої літератури</a:t>
            </a:r>
            <a:r>
              <a:rPr lang="uk-UA" sz="32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3200" b="1" smtClean="0">
                <a:latin typeface="Times New Roman" pitchFamily="18" charset="0"/>
                <a:cs typeface="Times New Roman" pitchFamily="18" charset="0"/>
              </a:rPr>
            </a:b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468313" y="2420938"/>
            <a:ext cx="8075612" cy="3992562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buSzPct val="150000"/>
              <a:buFont typeface="Arial" charset="0"/>
              <a:buNone/>
            </a:pPr>
            <a:r>
              <a:rPr lang="uk-UA" smtClean="0">
                <a:latin typeface="Times New Roman" pitchFamily="18" charset="0"/>
                <a:cs typeface="Times New Roman" pitchFamily="18" charset="0"/>
              </a:rPr>
              <a:t>− Студенти та аспіранти отримують до </a:t>
            </a:r>
          </a:p>
          <a:p>
            <a:pPr eaLnBrk="1" hangingPunct="1">
              <a:buClr>
                <a:schemeClr val="folHlink"/>
              </a:buClr>
              <a:buSzPct val="150000"/>
              <a:buFont typeface="Arial" charset="0"/>
              <a:buNone/>
            </a:pPr>
            <a:r>
              <a:rPr lang="uk-UA" smtClean="0">
                <a:latin typeface="Times New Roman" pitchFamily="18" charset="0"/>
                <a:cs typeface="Times New Roman" pitchFamily="18" charset="0"/>
              </a:rPr>
              <a:t>30 примірників</a:t>
            </a:r>
          </a:p>
          <a:p>
            <a:pPr eaLnBrk="1" hangingPunct="1">
              <a:buClr>
                <a:schemeClr val="folHlink"/>
              </a:buClr>
              <a:buSzPct val="150000"/>
              <a:buFont typeface="Arial" charset="0"/>
              <a:buNone/>
            </a:pPr>
            <a:endParaRPr lang="uk-UA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Clr>
                <a:schemeClr val="folHlink"/>
              </a:buClr>
              <a:buSzPct val="150000"/>
              <a:buFont typeface="Arial" charset="0"/>
              <a:buNone/>
            </a:pPr>
            <a:r>
              <a:rPr lang="uk-UA" smtClean="0">
                <a:latin typeface="Times New Roman" pitchFamily="18" charset="0"/>
                <a:cs typeface="Times New Roman" pitchFamily="18" charset="0"/>
              </a:rPr>
              <a:t>− Викладачі та науковці стільки, скільки їм</a:t>
            </a:r>
          </a:p>
          <a:p>
            <a:pPr eaLnBrk="1" hangingPunct="1">
              <a:buClr>
                <a:schemeClr val="folHlink"/>
              </a:buClr>
              <a:buSzPct val="150000"/>
              <a:buFont typeface="Arial" charset="0"/>
              <a:buNone/>
            </a:pPr>
            <a:r>
              <a:rPr lang="uk-UA" smtClean="0">
                <a:latin typeface="Times New Roman" pitchFamily="18" charset="0"/>
                <a:cs typeface="Times New Roman" pitchFamily="18" charset="0"/>
              </a:rPr>
              <a:t>потрібно для роботи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  <p:pic>
        <p:nvPicPr>
          <p:cNvPr id="27651" name="Picture 2" descr="D:\фото для презентаций\c11092-boo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48488" y="4941888"/>
            <a:ext cx="14128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686800" cy="2160587"/>
          </a:xfrm>
        </p:spPr>
        <p:txBody>
          <a:bodyPr/>
          <a:lstStyle/>
          <a:p>
            <a:pPr algn="just" eaLnBrk="1" hangingPunct="1">
              <a:buFontTx/>
              <a:buChar char="•"/>
            </a:pPr>
            <a:r>
              <a:rPr lang="en-US" sz="3200" smtClean="0">
                <a:latin typeface="Times New Roman" pitchFamily="18" charset="0"/>
              </a:rPr>
              <a:t> </a:t>
            </a:r>
            <a:r>
              <a:rPr lang="uk-UA" sz="3200" smtClean="0">
                <a:latin typeface="Times New Roman" pitchFamily="18" charset="0"/>
              </a:rPr>
              <a:t> 1996 р. у ЦНБ вперше серед бібліотек вищих навчальних закладів України  було відкрито </a:t>
            </a:r>
            <a:r>
              <a:rPr lang="en-US" sz="3200" smtClean="0">
                <a:latin typeface="Times New Roman" pitchFamily="18" charset="0"/>
              </a:rPr>
              <a:t/>
            </a:r>
            <a:br>
              <a:rPr lang="en-US" sz="3200" smtClean="0">
                <a:latin typeface="Times New Roman" pitchFamily="18" charset="0"/>
              </a:rPr>
            </a:br>
            <a:r>
              <a:rPr lang="uk-UA" sz="3200" smtClean="0">
                <a:latin typeface="Times New Roman" pitchFamily="18" charset="0"/>
              </a:rPr>
              <a:t>Центр Інтернет-технологій</a:t>
            </a:r>
          </a:p>
        </p:txBody>
      </p:sp>
      <p:sp>
        <p:nvSpPr>
          <p:cNvPr id="28674" name="Прямоугольник 7"/>
          <p:cNvSpPr>
            <a:spLocks noChangeArrowheads="1"/>
          </p:cNvSpPr>
          <p:nvPr/>
        </p:nvSpPr>
        <p:spPr bwMode="auto">
          <a:xfrm>
            <a:off x="250825" y="5589588"/>
            <a:ext cx="87137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20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uk-UA" sz="3200">
                <a:latin typeface="Times New Roman" pitchFamily="18" charset="0"/>
                <a:cs typeface="Times New Roman" pitchFamily="18" charset="0"/>
              </a:rPr>
              <a:t>З 2011 р. територія ЦНБ – зона </a:t>
            </a:r>
            <a:r>
              <a:rPr lang="en-US" sz="3200">
                <a:latin typeface="Times New Roman" pitchFamily="18" charset="0"/>
                <a:cs typeface="Times New Roman" pitchFamily="18" charset="0"/>
              </a:rPr>
              <a:t>WI-FI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5" name="Picture 2" descr="D:\home\user\Desktop\Новая папка\DSC095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3800" y="2565400"/>
            <a:ext cx="3770313" cy="282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13" descr="PA110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492375"/>
            <a:ext cx="3887788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xfrm>
            <a:off x="179388" y="260350"/>
            <a:ext cx="8785225" cy="1827213"/>
          </a:xfrm>
        </p:spPr>
        <p:txBody>
          <a:bodyPr/>
          <a:lstStyle/>
          <a:p>
            <a:pPr algn="l" eaLnBrk="1" hangingPunct="1"/>
            <a:r>
              <a:rPr lang="uk-UA" sz="2300" smtClean="0">
                <a:latin typeface="Times New Roman" pitchFamily="18" charset="0"/>
              </a:rPr>
              <a:t/>
            </a:r>
            <a:br>
              <a:rPr lang="uk-UA" sz="2300" smtClean="0">
                <a:latin typeface="Times New Roman" pitchFamily="18" charset="0"/>
              </a:rPr>
            </a:br>
            <a:r>
              <a:rPr lang="uk-UA" sz="2300" smtClean="0">
                <a:latin typeface="Times New Roman" pitchFamily="18" charset="0"/>
              </a:rPr>
              <a:t>− 2006 р. −  Форум на сайті ЦНБ для зворотнього зв’язку з   користувачами </a:t>
            </a:r>
            <a:r>
              <a:rPr lang="ru-RU" sz="2300" smtClean="0">
                <a:latin typeface="Times New Roman" pitchFamily="18" charset="0"/>
              </a:rPr>
              <a:t/>
            </a:r>
            <a:br>
              <a:rPr lang="ru-RU" sz="2300" smtClean="0">
                <a:latin typeface="Times New Roman" pitchFamily="18" charset="0"/>
              </a:rPr>
            </a:br>
            <a:r>
              <a:rPr lang="uk-UA" sz="2300" smtClean="0">
                <a:latin typeface="Times New Roman" pitchFamily="18" charset="0"/>
              </a:rPr>
              <a:t> −</a:t>
            </a:r>
            <a:r>
              <a:rPr lang="ru-RU" sz="2300" smtClean="0">
                <a:latin typeface="Times New Roman" pitchFamily="18" charset="0"/>
              </a:rPr>
              <a:t> 2007 р. </a:t>
            </a:r>
            <a:r>
              <a:rPr lang="uk-UA" sz="2300" smtClean="0">
                <a:latin typeface="Times New Roman" pitchFamily="18" charset="0"/>
              </a:rPr>
              <a:t>−</a:t>
            </a:r>
            <a:r>
              <a:rPr lang="ru-RU" sz="2300" smtClean="0">
                <a:latin typeface="Times New Roman" pitchFamily="18" charset="0"/>
              </a:rPr>
              <a:t> </a:t>
            </a:r>
            <a:r>
              <a:rPr lang="uk-UA" sz="2300" smtClean="0">
                <a:latin typeface="Times New Roman" pitchFamily="18" charset="0"/>
              </a:rPr>
              <a:t>Архів довідково-бібліографічної служби “Віртуальний бібліограф” доступний через Інтернет </a:t>
            </a:r>
            <a:r>
              <a:rPr lang="ru-RU" sz="2300" smtClean="0">
                <a:latin typeface="Times New Roman" pitchFamily="18" charset="0"/>
              </a:rPr>
              <a:t/>
            </a:r>
            <a:br>
              <a:rPr lang="ru-RU" sz="2300" smtClean="0">
                <a:latin typeface="Times New Roman" pitchFamily="18" charset="0"/>
              </a:rPr>
            </a:br>
            <a:r>
              <a:rPr lang="uk-UA" sz="2300" smtClean="0">
                <a:latin typeface="Times New Roman" pitchFamily="18" charset="0"/>
              </a:rPr>
              <a:t> −</a:t>
            </a:r>
            <a:r>
              <a:rPr lang="ru-RU" sz="2300" smtClean="0">
                <a:latin typeface="Times New Roman" pitchFamily="18" charset="0"/>
              </a:rPr>
              <a:t> </a:t>
            </a:r>
            <a:r>
              <a:rPr lang="uk-UA" sz="2300" smtClean="0">
                <a:latin typeface="Times New Roman" pitchFamily="18" charset="0"/>
              </a:rPr>
              <a:t>Правила опису джерел та складання бібліографічних списків        літератури</a:t>
            </a:r>
            <a:br>
              <a:rPr lang="uk-UA" sz="2300" smtClean="0">
                <a:latin typeface="Times New Roman" pitchFamily="18" charset="0"/>
              </a:rPr>
            </a:br>
            <a:r>
              <a:rPr lang="uk-UA" sz="2300" smtClean="0">
                <a:latin typeface="Times New Roman" pitchFamily="18" charset="0"/>
              </a:rPr>
              <a:t> − Віртуальні виставки</a:t>
            </a:r>
            <a:endParaRPr lang="ru-RU" sz="2300" smtClean="0">
              <a:latin typeface="Times New Roman" pitchFamily="18" charset="0"/>
            </a:endParaRPr>
          </a:p>
        </p:txBody>
      </p:sp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593975"/>
            <a:ext cx="3022600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932363" y="2492375"/>
            <a:ext cx="3168650" cy="2328863"/>
          </a:xfrm>
        </p:spPr>
      </p:pic>
      <p:pic>
        <p:nvPicPr>
          <p:cNvPr id="2970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24075" y="4265613"/>
            <a:ext cx="3241675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37250" y="4292600"/>
            <a:ext cx="320675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8488" cy="1143000"/>
          </a:xfrm>
        </p:spPr>
        <p:txBody>
          <a:bodyPr/>
          <a:lstStyle/>
          <a:p>
            <a:pPr algn="l"/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Інформаційний центр</a:t>
            </a:r>
            <a:r>
              <a:rPr lang="ru-RU" sz="2800" b="1" smtClean="0">
                <a:latin typeface="Arial" charset="0"/>
              </a:rPr>
              <a:t> </a:t>
            </a:r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“Вікно в Америку” – 2003 р.</a:t>
            </a:r>
            <a:br>
              <a:rPr lang="uk-UA" sz="2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2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До послуг користувачів інтернет-планшети (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iPad</a:t>
            </a:r>
            <a:r>
              <a:rPr lang="uk-UA" sz="2400" smtClean="0">
                <a:latin typeface="Times New Roman" pitchFamily="18" charset="0"/>
                <a:cs typeface="Times New Roman" pitchFamily="18" charset="0"/>
              </a:rPr>
              <a:t>), електронні книжки (</a:t>
            </a:r>
            <a:r>
              <a:rPr lang="ru-RU" sz="2400" smtClean="0">
                <a:latin typeface="Times New Roman" pitchFamily="18" charset="0"/>
              </a:rPr>
              <a:t>e-book</a:t>
            </a:r>
            <a:r>
              <a:rPr lang="ru-RU" sz="2800" smtClean="0">
                <a:latin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</a:rPr>
              <a:t>reader</a:t>
            </a:r>
            <a:r>
              <a:rPr lang="uk-UA" sz="2400" smtClean="0">
                <a:latin typeface="Times New Roman" pitchFamily="18" charset="0"/>
              </a:rPr>
              <a:t>)</a:t>
            </a:r>
            <a:r>
              <a:rPr lang="ru-RU" sz="2400" smtClean="0"/>
              <a:t>.</a:t>
            </a:r>
          </a:p>
        </p:txBody>
      </p:sp>
      <p:pic>
        <p:nvPicPr>
          <p:cNvPr id="30722" name="Picture 2" descr="F:\Окно\IMG_198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940425" y="1268413"/>
            <a:ext cx="2808288" cy="2106612"/>
          </a:xfrm>
        </p:spPr>
      </p:pic>
      <p:pic>
        <p:nvPicPr>
          <p:cNvPr id="30723" name="Picture 3" descr="F:\Окно\IMG_177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4437063"/>
            <a:ext cx="2808288" cy="210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F:\Окно\IMG_20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844675"/>
            <a:ext cx="5160963" cy="387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body" idx="1"/>
          </p:nvPr>
        </p:nvSpPr>
        <p:spPr>
          <a:xfrm>
            <a:off x="457200" y="404813"/>
            <a:ext cx="8507413" cy="57213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2400" smtClean="0">
                <a:latin typeface="Times New Roman" pitchFamily="18" charset="0"/>
              </a:rPr>
              <a:t>2001 р. − доступ до баз даних. Об</a:t>
            </a:r>
            <a:r>
              <a:rPr lang="en-US" sz="2400" smtClean="0">
                <a:latin typeface="Times New Roman" pitchFamily="18" charset="0"/>
              </a:rPr>
              <a:t>’</a:t>
            </a:r>
            <a:r>
              <a:rPr lang="uk-UA" sz="2400" smtClean="0">
                <a:latin typeface="Times New Roman" pitchFamily="18" charset="0"/>
              </a:rPr>
              <a:t>єм електронних ресурсів щорічно складає понад 15 000 назв повнотекстових журналів та е-книг, об</a:t>
            </a:r>
            <a:r>
              <a:rPr lang="en-US" sz="2400" smtClean="0">
                <a:latin typeface="Times New Roman" pitchFamily="18" charset="0"/>
              </a:rPr>
              <a:t>’</a:t>
            </a:r>
            <a:r>
              <a:rPr lang="uk-UA" sz="2400" smtClean="0">
                <a:latin typeface="Times New Roman" pitchFamily="18" charset="0"/>
              </a:rPr>
              <a:t>єм тестового доступу – близько 1 000 000 назв.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uk-UA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uk-UA" sz="2400" smtClean="0">
                <a:latin typeface="Times New Roman" pitchFamily="18" charset="0"/>
              </a:rPr>
              <a:t>2009 р. − ЦНБ стала учасницею проекту «Електронна бібліотека: Центри знань в університетах України».</a:t>
            </a:r>
            <a:br>
              <a:rPr lang="uk-UA" sz="2400" smtClean="0">
                <a:latin typeface="Times New Roman" pitchFamily="18" charset="0"/>
              </a:rPr>
            </a:br>
            <a:r>
              <a:rPr lang="uk-UA" sz="2400" smtClean="0">
                <a:latin typeface="Times New Roman" pitchFamily="18" charset="0"/>
              </a:rPr>
              <a:t>Електронний репозитарій Харківського національного </a:t>
            </a:r>
            <a:br>
              <a:rPr lang="uk-UA" sz="2400" smtClean="0">
                <a:latin typeface="Times New Roman" pitchFamily="18" charset="0"/>
              </a:rPr>
            </a:br>
            <a:r>
              <a:rPr lang="uk-UA" sz="2400" smtClean="0">
                <a:latin typeface="Times New Roman" pitchFamily="18" charset="0"/>
              </a:rPr>
              <a:t>університету імені В.Н. Каразіна </a:t>
            </a:r>
            <a:r>
              <a:rPr lang="ru-RU" sz="2400" b="1" smtClean="0">
                <a:latin typeface="Times New Roman" pitchFamily="18" charset="0"/>
              </a:rPr>
              <a:t>eKhNUIR</a:t>
            </a:r>
            <a:r>
              <a:rPr lang="ru-RU" sz="2400" smtClean="0">
                <a:latin typeface="Times New Roman" pitchFamily="18" charset="0"/>
              </a:rPr>
              <a:t> </a:t>
            </a:r>
            <a:r>
              <a:rPr lang="uk-UA" sz="2400" smtClean="0">
                <a:latin typeface="Times New Roman" pitchFamily="18" charset="0"/>
              </a:rPr>
              <a:t>−</a:t>
            </a:r>
            <a:r>
              <a:rPr lang="ru-RU" sz="2400" smtClean="0">
                <a:latin typeface="Times New Roman" pitchFamily="18" charset="0"/>
              </a:rPr>
              <a:t> близько 6000 публікацій.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ru-RU" sz="2400" smtClean="0">
                <a:latin typeface="Times New Roman" pitchFamily="18" charset="0"/>
              </a:rPr>
              <a:t>	У світовому рейтингу </a:t>
            </a:r>
            <a:r>
              <a:rPr lang="en-US" sz="2400" smtClean="0">
                <a:latin typeface="Times New Roman" pitchFamily="18" charset="0"/>
              </a:rPr>
              <a:t>Webometrics </a:t>
            </a:r>
            <a:r>
              <a:rPr lang="uk-UA" sz="2400" smtClean="0">
                <a:latin typeface="Times New Roman" pitchFamily="18" charset="0"/>
              </a:rPr>
              <a:t>на початок 2012 р. </a:t>
            </a:r>
            <a:r>
              <a:rPr lang="ru-RU" sz="2400" smtClean="0">
                <a:latin typeface="Times New Roman" pitchFamily="18" charset="0"/>
              </a:rPr>
              <a:t>eKhNUIR</a:t>
            </a:r>
            <a:r>
              <a:rPr lang="uk-UA" sz="2400" smtClean="0">
                <a:latin typeface="Times New Roman" pitchFamily="18" charset="0"/>
              </a:rPr>
              <a:t> посідає 5 місце серед репозитаріїв України, 466 місце серед репозитаріїв світу</a:t>
            </a:r>
          </a:p>
          <a:p>
            <a:pPr>
              <a:lnSpc>
                <a:spcPct val="90000"/>
              </a:lnSpc>
            </a:pPr>
            <a:endParaRPr lang="uk-UA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u-RU" sz="2400" smtClean="0">
                <a:latin typeface="Times New Roman" pitchFamily="18" charset="0"/>
              </a:rPr>
              <a:t>2012 р. </a:t>
            </a:r>
            <a:r>
              <a:rPr lang="uk-UA" sz="2400" smtClean="0">
                <a:latin typeface="Times New Roman" pitchFamily="18" charset="0"/>
              </a:rPr>
              <a:t>−</a:t>
            </a:r>
            <a:r>
              <a:rPr lang="ru-RU" sz="2400" smtClean="0">
                <a:latin typeface="Times New Roman" pitchFamily="18" charset="0"/>
              </a:rPr>
              <a:t> eScriptorium </a:t>
            </a:r>
            <a:r>
              <a:rPr lang="uk-UA" sz="2400" smtClean="0">
                <a:latin typeface="Times New Roman" pitchFamily="18" charset="0"/>
              </a:rPr>
              <a:t>−</a:t>
            </a:r>
            <a:r>
              <a:rPr lang="ru-RU" sz="2400" smtClean="0">
                <a:latin typeface="Times New Roman" pitchFamily="18" charset="0"/>
              </a:rPr>
              <a:t> архів рідкісних видань і рукописів для науки та освіти !!!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00563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411413" y="1628775"/>
            <a:ext cx="4413250" cy="3530600"/>
          </a:xfrm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3316288"/>
            <a:ext cx="4427537" cy="354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 idx="4294967295"/>
          </p:nvPr>
        </p:nvSpPr>
        <p:spPr>
          <a:xfrm>
            <a:off x="468313" y="476250"/>
            <a:ext cx="8229600" cy="561975"/>
          </a:xfrm>
        </p:spPr>
        <p:txBody>
          <a:bodyPr/>
          <a:lstStyle/>
          <a:p>
            <a:r>
              <a:rPr lang="uk-UA" sz="3200" b="1" smtClean="0">
                <a:latin typeface="Times New Roman" pitchFamily="18" charset="0"/>
                <a:cs typeface="Times New Roman" pitchFamily="18" charset="0"/>
              </a:rPr>
              <a:t>2012 р. </a:t>
            </a:r>
            <a:r>
              <a:rPr lang="uk-UA" sz="3200" b="1" smtClean="0">
                <a:latin typeface="Times New Roman" pitchFamily="18" charset="0"/>
              </a:rPr>
              <a:t>−</a:t>
            </a:r>
            <a:r>
              <a:rPr lang="uk-UA" sz="3200" b="1" smtClean="0">
                <a:latin typeface="Times New Roman" pitchFamily="18" charset="0"/>
                <a:cs typeface="Times New Roman" pitchFamily="18" charset="0"/>
              </a:rPr>
              <a:t> АІБС </a:t>
            </a:r>
            <a:r>
              <a:rPr lang="en-US" sz="3200" b="1" smtClean="0">
                <a:latin typeface="Times New Roman" pitchFamily="18" charset="0"/>
                <a:cs typeface="Times New Roman" pitchFamily="18" charset="0"/>
              </a:rPr>
              <a:t>Absotheque Unicode</a:t>
            </a:r>
            <a:r>
              <a:rPr lang="uk-UA" sz="320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uk-UA" sz="3200" smtClean="0"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794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908050"/>
            <a:ext cx="8229600" cy="576103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2600" smtClean="0">
                <a:latin typeface="Times New Roman" pitchFamily="18" charset="0"/>
              </a:rPr>
              <a:t>Нова інтегрована система  для управління бібліотеками, медіатеками і центрами документації.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uk-UA" sz="9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uk-UA" sz="2600" smtClean="0">
                <a:latin typeface="Times New Roman" pitchFamily="18" charset="0"/>
              </a:rPr>
              <a:t>Система включає в себе всі функції та можливості сучасних програм для автоматизації бібліотек та надає нові унікальні можливості.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uk-UA" sz="9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uk-UA" sz="2600" smtClean="0">
                <a:latin typeface="Times New Roman" pitchFamily="18" charset="0"/>
              </a:rPr>
              <a:t>Повне використання </a:t>
            </a:r>
            <a:r>
              <a:rPr lang="en-US" sz="2600" smtClean="0">
                <a:latin typeface="Times New Roman" pitchFamily="18" charset="0"/>
              </a:rPr>
              <a:t>Web-</a:t>
            </a:r>
            <a:r>
              <a:rPr lang="uk-UA" sz="2600" smtClean="0">
                <a:latin typeface="Times New Roman" pitchFamily="18" charset="0"/>
              </a:rPr>
              <a:t>технологій дозволяє організувати роботу з системою через мережу </a:t>
            </a:r>
            <a:r>
              <a:rPr lang="en-US" sz="2600" smtClean="0">
                <a:latin typeface="Times New Roman" pitchFamily="18" charset="0"/>
              </a:rPr>
              <a:t>Intranet/Internet.</a:t>
            </a:r>
            <a:endParaRPr lang="uk-UA" sz="26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uk-UA" sz="9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uk-UA" sz="2600" smtClean="0">
                <a:latin typeface="Times New Roman" pitchFamily="18" charset="0"/>
              </a:rPr>
              <a:t>Система може динамічно розвиватися, має просту процедуру оновлення, що дозволяє допрацьовувати систему, реалізовувати нові функції.</a:t>
            </a:r>
          </a:p>
          <a:p>
            <a:pPr>
              <a:lnSpc>
                <a:spcPct val="90000"/>
              </a:lnSpc>
            </a:pPr>
            <a:endParaRPr lang="uk-UA" sz="9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uk-UA" sz="2600" smtClean="0">
                <a:latin typeface="Times New Roman" pitchFamily="18" charset="0"/>
              </a:rPr>
              <a:t>Усі функції </a:t>
            </a:r>
            <a:r>
              <a:rPr lang="en-US" sz="2600" smtClean="0">
                <a:latin typeface="Times New Roman" pitchFamily="18" charset="0"/>
              </a:rPr>
              <a:t>Liber</a:t>
            </a:r>
            <a:r>
              <a:rPr lang="uk-UA" sz="2600" smtClean="0">
                <a:latin typeface="Times New Roman" pitchFamily="18" charset="0"/>
              </a:rPr>
              <a:t>-</a:t>
            </a:r>
            <a:r>
              <a:rPr lang="en-US" sz="2600" smtClean="0">
                <a:latin typeface="Times New Roman" pitchFamily="18" charset="0"/>
              </a:rPr>
              <a:t>Media </a:t>
            </a:r>
            <a:r>
              <a:rPr lang="uk-UA" sz="2600" smtClean="0">
                <a:latin typeface="Times New Roman" pitchFamily="18" charset="0"/>
              </a:rPr>
              <a:t>продовжили розвиток у </a:t>
            </a:r>
            <a:r>
              <a:rPr lang="en-US" sz="2600" smtClean="0">
                <a:latin typeface="Times New Roman" pitchFamily="18" charset="0"/>
              </a:rPr>
              <a:t>Absothegue Unicode</a:t>
            </a:r>
            <a:r>
              <a:rPr lang="uk-UA" sz="2600" smtClean="0">
                <a:latin typeface="Times New Roman" pitchFamily="18" charset="0"/>
              </a:rPr>
              <a:t>. </a:t>
            </a:r>
          </a:p>
          <a:p>
            <a:pPr>
              <a:lnSpc>
                <a:spcPct val="90000"/>
              </a:lnSpc>
            </a:pPr>
            <a:endParaRPr lang="ru-RU" sz="260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773238"/>
            <a:ext cx="4103687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3200" smtClean="0">
                <a:latin typeface="Times New Roman" pitchFamily="18" charset="0"/>
              </a:rPr>
              <a:t>З 1 вересня 2012 р. ЦНБ розпочала обслуговування користувачів у АІБС 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Absotheque Unicode</a:t>
            </a:r>
            <a:r>
              <a:rPr lang="uk-UA" sz="32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9" name="Picture 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11638" y="3357563"/>
            <a:ext cx="4176712" cy="3170237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>
          <a:xfrm>
            <a:off x="0" y="404813"/>
            <a:ext cx="9144000" cy="287337"/>
          </a:xfrm>
        </p:spPr>
        <p:txBody>
          <a:bodyPr/>
          <a:lstStyle/>
          <a:p>
            <a:pPr algn="l"/>
            <a:r>
              <a:rPr lang="en-US" sz="3200" b="1" smtClean="0">
                <a:latin typeface="Times New Roman" pitchFamily="18" charset="0"/>
                <a:cs typeface="Times New Roman" pitchFamily="18" charset="0"/>
              </a:rPr>
              <a:t>Absotheque Unicode</a:t>
            </a:r>
            <a:r>
              <a:rPr lang="uk-UA" sz="3200" smtClean="0">
                <a:latin typeface="Times New Roman" pitchFamily="18" charset="0"/>
                <a:cs typeface="Times New Roman" pitchFamily="18" charset="0"/>
              </a:rPr>
              <a:t> – переваги для користувачів: </a:t>
            </a:r>
            <a:br>
              <a:rPr lang="uk-UA" sz="3200" smtClean="0"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>
          <a:xfrm>
            <a:off x="395288" y="620713"/>
            <a:ext cx="8229600" cy="6237287"/>
          </a:xfrm>
        </p:spPr>
        <p:txBody>
          <a:bodyPr/>
          <a:lstStyle/>
          <a:p>
            <a:r>
              <a:rPr lang="uk-UA" sz="2400" smtClean="0">
                <a:latin typeface="Times New Roman" pitchFamily="18" charset="0"/>
              </a:rPr>
              <a:t>Можливість перегляду історій пошуків, бронювань, видач. </a:t>
            </a:r>
          </a:p>
          <a:p>
            <a:endParaRPr lang="uk-UA" sz="2400" smtClean="0">
              <a:latin typeface="Times New Roman" pitchFamily="18" charset="0"/>
            </a:endParaRPr>
          </a:p>
          <a:p>
            <a:endParaRPr lang="uk-UA" sz="2800" smtClean="0">
              <a:latin typeface="Times New Roman" pitchFamily="18" charset="0"/>
            </a:endParaRPr>
          </a:p>
          <a:p>
            <a:endParaRPr lang="uk-UA" sz="2800" smtClean="0">
              <a:latin typeface="Times New Roman" pitchFamily="18" charset="0"/>
            </a:endParaRPr>
          </a:p>
          <a:p>
            <a:endParaRPr lang="uk-UA" sz="2800" smtClean="0">
              <a:latin typeface="Times New Roman" pitchFamily="18" charset="0"/>
            </a:endParaRPr>
          </a:p>
          <a:p>
            <a:endParaRPr lang="uk-UA" sz="2800" smtClean="0">
              <a:latin typeface="Times New Roman" pitchFamily="18" charset="0"/>
            </a:endParaRPr>
          </a:p>
          <a:p>
            <a:endParaRPr lang="uk-UA" sz="2400" smtClean="0">
              <a:latin typeface="Times New Roman" pitchFamily="18" charset="0"/>
            </a:endParaRPr>
          </a:p>
          <a:p>
            <a:r>
              <a:rPr lang="uk-UA" sz="2400" smtClean="0">
                <a:latin typeface="Times New Roman" pitchFamily="18" charset="0"/>
              </a:rPr>
              <a:t>Створення власної “Книжкової полиці” видань з нових надходжень або з результатів пошуку, які цікаві користувачу. Можливість корегування полиці та замовлення з неї документів.</a:t>
            </a: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5516563"/>
            <a:ext cx="6264275" cy="11414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3584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1185863"/>
            <a:ext cx="6191250" cy="268128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sz="3200" b="1" smtClean="0">
                <a:latin typeface="Times New Roman" pitchFamily="18" charset="0"/>
              </a:rPr>
              <a:t>Absotheque Unicode</a:t>
            </a:r>
            <a:r>
              <a:rPr lang="uk-UA" sz="3200" b="1" smtClean="0">
                <a:latin typeface="Times New Roman" pitchFamily="18" charset="0"/>
              </a:rPr>
              <a:t> −</a:t>
            </a:r>
            <a:r>
              <a:rPr lang="uk-UA" sz="3200" smtClean="0">
                <a:latin typeface="Times New Roman" pitchFamily="18" charset="0"/>
              </a:rPr>
              <a:t> перспективи</a:t>
            </a:r>
            <a:endParaRPr lang="ru-RU" sz="3200" smtClean="0">
              <a:latin typeface="Times New Roman" pitchFamily="18" charset="0"/>
            </a:endParaRPr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>
          <a:xfrm>
            <a:off x="468313" y="1125538"/>
            <a:ext cx="8229600" cy="55435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2400" smtClean="0">
                <a:latin typeface="Times New Roman" pitchFamily="18" charset="0"/>
              </a:rPr>
              <a:t>Можливість взаємодії з іншими автоматизованими системами через протокол </a:t>
            </a:r>
            <a:r>
              <a:rPr lang="en-US" sz="2400" smtClean="0">
                <a:latin typeface="Times New Roman" pitchFamily="18" charset="0"/>
              </a:rPr>
              <a:t>Z</a:t>
            </a:r>
            <a:r>
              <a:rPr lang="ru-RU" sz="2400" smtClean="0">
                <a:latin typeface="Times New Roman" pitchFamily="18" charset="0"/>
              </a:rPr>
              <a:t>39.50</a:t>
            </a:r>
            <a:r>
              <a:rPr lang="uk-UA" sz="2400" smtClean="0">
                <a:latin typeface="Times New Roman" pitchFamily="18" charset="0"/>
              </a:rPr>
              <a:t>, роботи у зведених каталогах.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uk-UA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uk-UA" sz="2400" smtClean="0">
                <a:latin typeface="Times New Roman" pitchFamily="18" charset="0"/>
              </a:rPr>
              <a:t>Доступність функцій системи у локальній бібліотечній системі і у корпоративній мережі бібліотек.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uk-UA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uk-UA" sz="2400" smtClean="0">
                <a:latin typeface="Times New Roman" pitchFamily="18" charset="0"/>
              </a:rPr>
              <a:t>Можливість роботи мережі бібліотек з єдиною базою – реалізація єдиної читацької картки для системи бібліотек.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uk-UA" sz="240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uk-UA" sz="2400" smtClean="0">
                <a:latin typeface="Times New Roman" pitchFamily="18" charset="0"/>
              </a:rPr>
              <a:t>Унікальний модуль «Електронна бібліотека», дозволяє на базі АІБС створити сучасну електронну бібліотеку, забезпечити просте додавання електронних документів до системи, зручний пошук та захищений доступ до них (захист від копіювання).</a:t>
            </a:r>
            <a:endParaRPr lang="ru-RU" sz="240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777287" cy="1152525"/>
          </a:xfrm>
        </p:spPr>
        <p:txBody>
          <a:bodyPr/>
          <a:lstStyle/>
          <a:p>
            <a:pPr eaLnBrk="1" hangingPunct="1"/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БІБЛІОТЕКА ЗАСНОВАНА У 1804 Р. ОДНОЧАСНО З УНІВЕРСИТЕТОМ </a:t>
            </a:r>
            <a:br>
              <a:rPr lang="uk-UA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ВИДАТНИМ УКРАЇНСЬКИМ ГРОМАДСЬКИМ ДІЯЧЕМ, ПРОСВІТИТЕЛЕМ </a:t>
            </a:r>
            <a:br>
              <a:rPr lang="uk-UA" sz="1800" smtClean="0">
                <a:latin typeface="Times New Roman" pitchFamily="18" charset="0"/>
                <a:cs typeface="Times New Roman" pitchFamily="18" charset="0"/>
              </a:rPr>
            </a:br>
            <a:r>
              <a:rPr lang="uk-UA" sz="1800" smtClean="0">
                <a:latin typeface="Times New Roman" pitchFamily="18" charset="0"/>
                <a:cs typeface="Times New Roman" pitchFamily="18" charset="0"/>
              </a:rPr>
              <a:t>ВАСИЛЕМ НАЗАРОВИЧЕМ КАРАЗІНИМ (1773–1842)</a:t>
            </a:r>
            <a:endParaRPr lang="ru-RU" sz="1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12" descr="card06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1052513"/>
            <a:ext cx="5832475" cy="4381500"/>
          </a:xfrm>
          <a:ln w="57150" cmpd="thickThin">
            <a:solidFill>
              <a:schemeClr val="hlink"/>
            </a:solidFill>
          </a:ln>
        </p:spPr>
      </p:pic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6711950" y="2630488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000">
              <a:latin typeface="Calibri" pitchFamily="34" charset="0"/>
            </a:endParaRPr>
          </a:p>
        </p:txBody>
      </p:sp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323850" y="5516563"/>
            <a:ext cx="88201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uk-UA" sz="1800">
                <a:latin typeface="Times New Roman" pitchFamily="18" charset="0"/>
              </a:rPr>
              <a:t> В.Н. Каразін закупив у Санкт-Петербурзі 3 219 книг, естампів та ін. для        університетської бібліотеки</a:t>
            </a:r>
          </a:p>
          <a:p>
            <a:pPr>
              <a:buFontTx/>
              <a:buChar char="•"/>
            </a:pPr>
            <a:r>
              <a:rPr lang="uk-UA" sz="1800">
                <a:latin typeface="Times New Roman" pitchFamily="18" charset="0"/>
              </a:rPr>
              <a:t> Бібліотека займала 5 кімнат</a:t>
            </a:r>
          </a:p>
          <a:p>
            <a:pPr>
              <a:buFontTx/>
              <a:buChar char="•"/>
            </a:pPr>
            <a:r>
              <a:rPr lang="uk-UA" sz="1800">
                <a:latin typeface="Times New Roman" pitchFamily="18" charset="0"/>
              </a:rPr>
              <a:t> Штат − 1 співробітник</a:t>
            </a:r>
          </a:p>
          <a:p>
            <a:pPr>
              <a:buFontTx/>
              <a:buChar char="•"/>
            </a:pPr>
            <a:endParaRPr lang="ru-RU" sz="1800">
              <a:latin typeface="Times New Roman" pitchFamily="18" charset="0"/>
            </a:endParaRPr>
          </a:p>
        </p:txBody>
      </p:sp>
      <p:pic>
        <p:nvPicPr>
          <p:cNvPr id="16389" name="Picture 5" descr="karazin2-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6688" y="1557338"/>
            <a:ext cx="2333625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>
          <a:xfrm>
            <a:off x="2771775" y="4221163"/>
            <a:ext cx="3384550" cy="2143125"/>
          </a:xfrm>
        </p:spPr>
        <p:txBody>
          <a:bodyPr/>
          <a:lstStyle/>
          <a:p>
            <a:pPr algn="l" eaLnBrk="1" hangingPunct="1">
              <a:lnSpc>
                <a:spcPct val="150000"/>
              </a:lnSpc>
            </a:pPr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ПАМ’ЯТЬ</a:t>
            </a:r>
            <a:br>
              <a:rPr lang="uk-UA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ДОСТУПНІСТЬ</a:t>
            </a:r>
            <a:br>
              <a:rPr lang="uk-UA" sz="2800" b="1" smtClean="0">
                <a:latin typeface="Times New Roman" pitchFamily="18" charset="0"/>
                <a:cs typeface="Times New Roman" pitchFamily="18" charset="0"/>
              </a:rPr>
            </a:br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ТОЛЕРАНТНІС</a:t>
            </a:r>
            <a:r>
              <a:rPr lang="ru-RU" sz="2800" b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37890" name="TextBox 4"/>
          <p:cNvSpPr txBox="1">
            <a:spLocks noChangeArrowheads="1"/>
          </p:cNvSpPr>
          <p:nvPr/>
        </p:nvSpPr>
        <p:spPr bwMode="auto">
          <a:xfrm>
            <a:off x="250825" y="476250"/>
            <a:ext cx="8713788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800" b="1">
                <a:latin typeface="Times New Roman" pitchFamily="18" charset="0"/>
                <a:cs typeface="Times New Roman" pitchFamily="18" charset="0"/>
              </a:rPr>
              <a:t>Бібліотека очима користувача: «Якою я бачу ЦНБ» </a:t>
            </a:r>
            <a:endParaRPr lang="en-US" sz="2800" b="1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uk-UA" sz="2800">
                <a:latin typeface="Times New Roman" pitchFamily="18" charset="0"/>
                <a:cs typeface="Times New Roman" pitchFamily="18" charset="0"/>
              </a:rPr>
              <a:t> 	сучасною </a:t>
            </a:r>
          </a:p>
          <a:p>
            <a:pPr marL="742950" lvl="1" indent="-285750">
              <a:buFont typeface="Arial" charset="0"/>
              <a:buChar char="•"/>
            </a:pPr>
            <a:r>
              <a:rPr lang="uk-UA" sz="2800">
                <a:latin typeface="Times New Roman" pitchFamily="18" charset="0"/>
                <a:cs typeface="Times New Roman" pitchFamily="18" charset="0"/>
              </a:rPr>
              <a:t>  швидкою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uk-UA" sz="2800">
                <a:latin typeface="Times New Roman" pitchFamily="18" charset="0"/>
                <a:cs typeface="Times New Roman" pitchFamily="18" charset="0"/>
              </a:rPr>
              <a:t>  надійною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uk-UA" sz="2800">
                <a:latin typeface="Times New Roman" pitchFamily="18" charset="0"/>
                <a:cs typeface="Times New Roman" pitchFamily="18" charset="0"/>
              </a:rPr>
              <a:t>  приємною</a:t>
            </a:r>
          </a:p>
          <a:p>
            <a:pPr marL="742950" lvl="1" indent="-285750">
              <a:buFont typeface="Arial" charset="0"/>
              <a:buChar char="•"/>
            </a:pPr>
            <a:r>
              <a:rPr lang="uk-UA" sz="2800">
                <a:latin typeface="Times New Roman" pitchFamily="18" charset="0"/>
                <a:cs typeface="Times New Roman" pitchFamily="18" charset="0"/>
              </a:rPr>
              <a:t>  з фантазією </a:t>
            </a:r>
            <a:endParaRPr lang="en-US" sz="280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uk-UA" sz="2800">
                <a:latin typeface="Times New Roman" pitchFamily="18" charset="0"/>
                <a:cs typeface="Times New Roman" pitchFamily="18" charset="0"/>
              </a:rPr>
              <a:t>  з розмахом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1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005263"/>
            <a:ext cx="2376487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 descr="cnb cop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72225" y="4005263"/>
            <a:ext cx="2552700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ЦНБ </a:t>
            </a:r>
            <a:r>
              <a:rPr lang="uk-UA" sz="3600" b="1" smtClean="0">
                <a:latin typeface="Times New Roman" pitchFamily="18" charset="0"/>
                <a:cs typeface="Times New Roman" pitchFamily="18" charset="0"/>
              </a:rPr>
              <a:t>СЬОГОДНІ:</a:t>
            </a:r>
            <a:endParaRPr lang="ru-RU" sz="36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>
          <a:xfrm>
            <a:off x="457200" y="1196975"/>
            <a:ext cx="8229600" cy="4929188"/>
          </a:xfrm>
        </p:spPr>
        <p:txBody>
          <a:bodyPr/>
          <a:lstStyle/>
          <a:p>
            <a:r>
              <a:rPr lang="uk-UA" smtClean="0">
                <a:latin typeface="Times New Roman" pitchFamily="18" charset="0"/>
              </a:rPr>
              <a:t>Фонд – 3</a:t>
            </a:r>
            <a:r>
              <a:rPr lang="en-US" smtClean="0">
                <a:latin typeface="Times New Roman" pitchFamily="18" charset="0"/>
              </a:rPr>
              <a:t> 3</a:t>
            </a:r>
            <a:r>
              <a:rPr lang="ru-RU" smtClean="0">
                <a:latin typeface="Times New Roman" pitchFamily="18" charset="0"/>
              </a:rPr>
              <a:t>8</a:t>
            </a:r>
            <a:r>
              <a:rPr lang="en-US" smtClean="0">
                <a:latin typeface="Times New Roman" pitchFamily="18" charset="0"/>
              </a:rPr>
              <a:t>0 000</a:t>
            </a:r>
            <a:r>
              <a:rPr lang="uk-UA" smtClean="0">
                <a:latin typeface="Times New Roman" pitchFamily="18" charset="0"/>
              </a:rPr>
              <a:t> документів</a:t>
            </a:r>
          </a:p>
          <a:p>
            <a:pPr>
              <a:buFont typeface="Arial" charset="0"/>
              <a:buNone/>
            </a:pPr>
            <a:endParaRPr lang="uk-UA" sz="1000" smtClean="0">
              <a:latin typeface="Times New Roman" pitchFamily="18" charset="0"/>
            </a:endParaRPr>
          </a:p>
          <a:p>
            <a:r>
              <a:rPr lang="uk-UA" smtClean="0">
                <a:latin typeface="Times New Roman" pitchFamily="18" charset="0"/>
              </a:rPr>
              <a:t>1</a:t>
            </a:r>
            <a:r>
              <a:rPr lang="ru-RU" smtClean="0">
                <a:latin typeface="Times New Roman" pitchFamily="18" charset="0"/>
              </a:rPr>
              <a:t>2</a:t>
            </a:r>
            <a:r>
              <a:rPr lang="uk-UA" smtClean="0">
                <a:latin typeface="Times New Roman" pitchFamily="18" charset="0"/>
              </a:rPr>
              <a:t> читальних залів, 5 абонементів, </a:t>
            </a:r>
          </a:p>
          <a:p>
            <a:r>
              <a:rPr lang="uk-UA" smtClean="0">
                <a:latin typeface="Times New Roman" pitchFamily="18" charset="0"/>
              </a:rPr>
              <a:t>Центр  Інтернет-технологій,   Інформаційний центр “Вікно в Америку”</a:t>
            </a:r>
          </a:p>
          <a:p>
            <a:r>
              <a:rPr lang="uk-UA" smtClean="0">
                <a:latin typeface="Times New Roman" pitchFamily="18" charset="0"/>
              </a:rPr>
              <a:t>Комп</a:t>
            </a:r>
            <a:r>
              <a:rPr lang="en-US" smtClean="0">
                <a:latin typeface="Times New Roman" pitchFamily="18" charset="0"/>
              </a:rPr>
              <a:t>’</a:t>
            </a:r>
            <a:r>
              <a:rPr lang="uk-UA" smtClean="0">
                <a:latin typeface="Times New Roman" pitchFamily="18" charset="0"/>
              </a:rPr>
              <a:t>ютерів −  більше 100</a:t>
            </a:r>
          </a:p>
          <a:p>
            <a:endParaRPr lang="uk-UA" sz="1000" smtClean="0">
              <a:latin typeface="Times New Roman" pitchFamily="18" charset="0"/>
            </a:endParaRPr>
          </a:p>
          <a:p>
            <a:r>
              <a:rPr lang="uk-UA" smtClean="0">
                <a:latin typeface="Times New Roman" pitchFamily="18" charset="0"/>
              </a:rPr>
              <a:t>Бібліотека обслуговує 50 000 користувачів</a:t>
            </a:r>
          </a:p>
          <a:p>
            <a:endParaRPr lang="uk-UA" sz="1000" smtClean="0">
              <a:latin typeface="Times New Roman" pitchFamily="18" charset="0"/>
            </a:endParaRPr>
          </a:p>
          <a:p>
            <a:r>
              <a:rPr lang="uk-UA" smtClean="0">
                <a:latin typeface="Times New Roman" pitchFamily="18" charset="0"/>
              </a:rPr>
              <a:t>Книговидача – більш ніж 1 200 000 прим.</a:t>
            </a:r>
          </a:p>
          <a:p>
            <a:endParaRPr lang="uk-UA" sz="1000" smtClean="0">
              <a:latin typeface="Times New Roman" pitchFamily="18" charset="0"/>
            </a:endParaRPr>
          </a:p>
          <a:p>
            <a:r>
              <a:rPr lang="uk-UA" smtClean="0">
                <a:latin typeface="Times New Roman" pitchFamily="18" charset="0"/>
              </a:rPr>
              <a:t>Відвідування – 500 000</a:t>
            </a:r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/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АВТОМАТИЗАЦІЯ ОСЛУГОВУВАННЯ</a:t>
            </a:r>
            <a:endParaRPr lang="ru-RU" sz="28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68313" y="1052513"/>
            <a:ext cx="8229600" cy="4752975"/>
          </a:xfrm>
        </p:spPr>
        <p:txBody>
          <a:bodyPr/>
          <a:lstStyle/>
          <a:p>
            <a:pPr eaLnBrk="1" hangingPunct="1"/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Розпочата у 1996 р.</a:t>
            </a:r>
          </a:p>
          <a:p>
            <a:pPr eaLnBrk="1" hangingPunct="1"/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Програмне забезпечення</a:t>
            </a:r>
          </a:p>
          <a:p>
            <a:pPr eaLnBrk="1" hangingPunct="1">
              <a:buFont typeface="Arial" charset="0"/>
              <a:buNone/>
            </a:pPr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LIBER-MEDIA</a:t>
            </a:r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, з 2012 р. −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Absotheque Unicode</a:t>
            </a:r>
            <a:endParaRPr lang="uk-UA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uk-UA" sz="10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uk-UA" sz="2800" b="1" smtClean="0">
                <a:latin typeface="Times New Roman" pitchFamily="18" charset="0"/>
                <a:cs typeface="Times New Roman" pitchFamily="18" charset="0"/>
              </a:rPr>
              <a:t>	В АВТОМАТИЗОВАНОМУ РЕЖИМІ ОБСЛУГОВУЮТЬ </a:t>
            </a:r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1" hangingPunct="1"/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Читальні зали</a:t>
            </a:r>
          </a:p>
          <a:p>
            <a:pPr eaLnBrk="1" hangingPunct="1"/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Абонемент наукової та </a:t>
            </a:r>
          </a:p>
          <a:p>
            <a:pPr eaLnBrk="1" hangingPunct="1">
              <a:buFont typeface="Arial" charset="0"/>
              <a:buNone/>
            </a:pPr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	художньої літератури</a:t>
            </a:r>
          </a:p>
          <a:p>
            <a:pPr eaLnBrk="1" hangingPunct="1"/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Навчальні абонементи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uk-UA" sz="28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endParaRPr lang="en-US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2" descr="D:\фото для презентаций\DSCN28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3267075"/>
            <a:ext cx="43529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uk-UA" sz="3200" b="1" smtClean="0">
                <a:latin typeface="Times New Roman" pitchFamily="18" charset="0"/>
                <a:cs typeface="Times New Roman" pitchFamily="18" charset="0"/>
              </a:rPr>
              <a:t>КАТЕГОРІЇ КОРИСТУВАЧІВ ЦНБ:</a:t>
            </a:r>
            <a:endParaRPr lang="ru-RU" sz="3200" b="1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/>
            <a:r>
              <a:rPr lang="uk-UA" smtClean="0">
                <a:latin typeface="Times New Roman" pitchFamily="18" charset="0"/>
                <a:cs typeface="Times New Roman" pitchFamily="18" charset="0"/>
              </a:rPr>
              <a:t>Студенти університету та інших внз</a:t>
            </a:r>
          </a:p>
          <a:p>
            <a:pPr eaLnBrk="1" hangingPunct="1"/>
            <a:r>
              <a:rPr lang="uk-UA" smtClean="0">
                <a:latin typeface="Times New Roman" pitchFamily="18" charset="0"/>
                <a:cs typeface="Times New Roman" pitchFamily="18" charset="0"/>
              </a:rPr>
              <a:t>Аспіранти університету та інших внз</a:t>
            </a:r>
          </a:p>
          <a:p>
            <a:pPr eaLnBrk="1" hangingPunct="1"/>
            <a:r>
              <a:rPr lang="uk-UA" smtClean="0">
                <a:latin typeface="Times New Roman" pitchFamily="18" charset="0"/>
                <a:cs typeface="Times New Roman" pitchFamily="18" charset="0"/>
              </a:rPr>
              <a:t>Науковці, викладачі, співробітники університету</a:t>
            </a:r>
          </a:p>
          <a:p>
            <a:pPr eaLnBrk="1" hangingPunct="1"/>
            <a:r>
              <a:rPr lang="uk-UA" smtClean="0">
                <a:latin typeface="Times New Roman" pitchFamily="18" charset="0"/>
                <a:cs typeface="Times New Roman" pitchFamily="18" charset="0"/>
              </a:rPr>
              <a:t>Інші категорії, які визначені у Правилах ЦНБ. Серед них користувачі Харкова, міст України та інших країн</a:t>
            </a:r>
          </a:p>
          <a:p>
            <a:pPr eaLnBrk="1" hangingPunct="1"/>
            <a:r>
              <a:rPr lang="uk-UA" smtClean="0">
                <a:latin typeface="Times New Roman" pitchFamily="18" charset="0"/>
                <a:cs typeface="Times New Roman" pitchFamily="18" charset="0"/>
              </a:rPr>
              <a:t>Учні 9-11 класів шкільних закладів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250825" y="333375"/>
            <a:ext cx="8569325" cy="3382963"/>
          </a:xfrm>
        </p:spPr>
        <p:txBody>
          <a:bodyPr/>
          <a:lstStyle/>
          <a:p>
            <a:pPr algn="l" eaLnBrk="1" hangingPunct="1"/>
            <a:r>
              <a:rPr lang="uk-UA" sz="2900" b="1" smtClean="0">
                <a:latin typeface="Times New Roman" pitchFamily="18" charset="0"/>
              </a:rPr>
              <a:t/>
            </a:r>
            <a:br>
              <a:rPr lang="uk-UA" sz="2900" b="1" smtClean="0">
                <a:latin typeface="Times New Roman" pitchFamily="18" charset="0"/>
              </a:rPr>
            </a:br>
            <a:r>
              <a:rPr lang="uk-UA" sz="2900" b="1" smtClean="0">
                <a:latin typeface="Times New Roman" pitchFamily="18" charset="0"/>
              </a:rPr>
              <a:t/>
            </a:r>
            <a:br>
              <a:rPr lang="uk-UA" sz="2900" b="1" smtClean="0">
                <a:latin typeface="Times New Roman" pitchFamily="18" charset="0"/>
              </a:rPr>
            </a:br>
            <a:r>
              <a:rPr lang="uk-UA" sz="2900" smtClean="0">
                <a:latin typeface="Times New Roman" pitchFamily="18" charset="0"/>
              </a:rPr>
              <a:t>1997 р.</a:t>
            </a:r>
            <a:r>
              <a:rPr lang="uk-UA" sz="2200" b="1" smtClean="0">
                <a:latin typeface="Times New Roman" pitchFamily="18" charset="0"/>
              </a:rPr>
              <a:t> </a:t>
            </a:r>
            <a:br>
              <a:rPr lang="uk-UA" sz="2200" b="1" smtClean="0">
                <a:latin typeface="Times New Roman" pitchFamily="18" charset="0"/>
              </a:rPr>
            </a:br>
            <a:r>
              <a:rPr lang="uk-UA" sz="2800" smtClean="0">
                <a:latin typeface="Times New Roman" pitchFamily="18" charset="0"/>
              </a:rPr>
              <a:t>Виготовлення пластикової картки</a:t>
            </a:r>
            <a:br>
              <a:rPr lang="uk-UA" sz="2800" smtClean="0">
                <a:latin typeface="Times New Roman" pitchFamily="18" charset="0"/>
              </a:rPr>
            </a:br>
            <a:r>
              <a:rPr lang="uk-UA" sz="2800" b="1" smtClean="0">
                <a:latin typeface="Times New Roman" pitchFamily="18" charset="0"/>
              </a:rPr>
              <a:t/>
            </a:r>
            <a:br>
              <a:rPr lang="uk-UA" sz="2800" b="1" smtClean="0">
                <a:latin typeface="Times New Roman" pitchFamily="18" charset="0"/>
              </a:rPr>
            </a:br>
            <a:r>
              <a:rPr lang="uk-UA" sz="2800" smtClean="0">
                <a:latin typeface="Times New Roman" pitchFamily="18" charset="0"/>
              </a:rPr>
              <a:t>Створення єдиного електронного формуляру для всіх пунктів обслуговування</a:t>
            </a:r>
            <a:r>
              <a:rPr lang="ru-RU" sz="2800" b="1" smtClean="0">
                <a:latin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b="1" smtClean="0">
                <a:latin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</a:rPr>
            </a:br>
            <a:r>
              <a:rPr lang="ru-RU" sz="2800" smtClean="0">
                <a:latin typeface="Times New Roman" pitchFamily="18" charset="0"/>
              </a:rPr>
              <a:t>Створення бази даних першокурсників </a:t>
            </a:r>
            <a:br>
              <a:rPr lang="ru-RU" sz="2800" smtClean="0">
                <a:latin typeface="Times New Roman" pitchFamily="18" charset="0"/>
              </a:rPr>
            </a:br>
            <a:r>
              <a:rPr lang="ru-RU" sz="2800" smtClean="0">
                <a:latin typeface="Times New Roman" pitchFamily="18" charset="0"/>
              </a:rPr>
              <a:t>та електронних формулярів до початку</a:t>
            </a:r>
            <a:br>
              <a:rPr lang="ru-RU" sz="2800" smtClean="0">
                <a:latin typeface="Times New Roman" pitchFamily="18" charset="0"/>
              </a:rPr>
            </a:br>
            <a:r>
              <a:rPr lang="ru-RU" sz="2800" smtClean="0">
                <a:latin typeface="Times New Roman" pitchFamily="18" charset="0"/>
              </a:rPr>
              <a:t>навчального року</a:t>
            </a:r>
            <a:r>
              <a:rPr lang="ru-RU" sz="2800" b="1" smtClean="0">
                <a:latin typeface="Times New Roman" pitchFamily="18" charset="0"/>
              </a:rPr>
              <a:t/>
            </a:r>
            <a:br>
              <a:rPr lang="ru-RU" sz="2800" b="1" smtClean="0">
                <a:latin typeface="Times New Roman" pitchFamily="18" charset="0"/>
              </a:rPr>
            </a:br>
            <a:endParaRPr lang="ru-RU" sz="2800" b="1" smtClean="0">
              <a:latin typeface="Times New Roman" pitchFamily="18" charset="0"/>
            </a:endParaRPr>
          </a:p>
        </p:txBody>
      </p:sp>
      <p:pic>
        <p:nvPicPr>
          <p:cNvPr id="21506" name="Picture 3" descr="\\CNBFOTO1\Public\Образец читательской карточ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508500"/>
            <a:ext cx="2735262" cy="175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15" descr="P912048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3698875"/>
            <a:ext cx="3937000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2"/>
          <p:cNvSpPr>
            <a:spLocks noGrp="1"/>
          </p:cNvSpPr>
          <p:nvPr>
            <p:ph idx="1"/>
          </p:nvPr>
        </p:nvSpPr>
        <p:spPr>
          <a:xfrm>
            <a:off x="539750" y="0"/>
            <a:ext cx="8064500" cy="6669088"/>
          </a:xfrm>
        </p:spPr>
        <p:txBody>
          <a:bodyPr/>
          <a:lstStyle/>
          <a:p>
            <a:pPr eaLnBrk="1" hangingPunct="1"/>
            <a:r>
              <a:rPr lang="uk-UA" sz="2800" smtClean="0">
                <a:latin typeface="Times New Roman" pitchFamily="18" charset="0"/>
              </a:rPr>
              <a:t>Електронний каталог ведеться з 1996 р. і містить більше 700 000 записів (1 000 000 прим.)</a:t>
            </a:r>
          </a:p>
          <a:p>
            <a:pPr eaLnBrk="1" hangingPunct="1"/>
            <a:r>
              <a:rPr lang="uk-UA" sz="2800" smtClean="0">
                <a:latin typeface="Times New Roman" pitchFamily="18" charset="0"/>
              </a:rPr>
              <a:t>Електронне замовлення документів через Інтернет працює з 2004 р.</a:t>
            </a:r>
          </a:p>
          <a:p>
            <a:pPr eaLnBrk="1" hangingPunct="1"/>
            <a:r>
              <a:rPr lang="uk-UA" sz="2800" smtClean="0">
                <a:latin typeface="Times New Roman" pitchFamily="18" charset="0"/>
              </a:rPr>
              <a:t>Доступ до персонального електронного формуляру надається через Інтернет з можливістю контролю за термінами повернення</a:t>
            </a:r>
          </a:p>
          <a:p>
            <a:pPr eaLnBrk="1" hangingPunct="1"/>
            <a:r>
              <a:rPr lang="uk-UA" sz="2800" smtClean="0">
                <a:latin typeface="Times New Roman" pitchFamily="18" charset="0"/>
              </a:rPr>
              <a:t>Доступ до електронного каталогу та замовлення надається у всіх пунктах обслуговування: читальних залах, абонементах, залі каталогів.</a:t>
            </a:r>
          </a:p>
          <a:p>
            <a:pPr eaLnBrk="1" hangingPunct="1">
              <a:buFont typeface="Arial" charset="0"/>
              <a:buNone/>
            </a:pPr>
            <a:endParaRPr lang="uk-UA" sz="2800" smtClean="0">
              <a:latin typeface="Times New Roman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uk-UA" sz="2800" smtClean="0">
                <a:latin typeface="Times New Roman" pitchFamily="18" charset="0"/>
              </a:rPr>
              <a:t>Кількість звернень до </a:t>
            </a:r>
          </a:p>
          <a:p>
            <a:pPr eaLnBrk="1" hangingPunct="1">
              <a:buFont typeface="Arial" charset="0"/>
              <a:buNone/>
            </a:pPr>
            <a:r>
              <a:rPr lang="uk-UA" sz="2800" smtClean="0">
                <a:latin typeface="Times New Roman" pitchFamily="18" charset="0"/>
              </a:rPr>
              <a:t>електронного каталогу </a:t>
            </a:r>
          </a:p>
          <a:p>
            <a:pPr eaLnBrk="1" hangingPunct="1">
              <a:buFont typeface="Arial" charset="0"/>
              <a:buNone/>
            </a:pPr>
            <a:r>
              <a:rPr lang="uk-UA" sz="2800" smtClean="0">
                <a:latin typeface="Times New Roman" pitchFamily="18" charset="0"/>
              </a:rPr>
              <a:t>щоденно – 1500-2000</a:t>
            </a:r>
            <a:endParaRPr lang="ru-RU" sz="2800" smtClean="0">
              <a:latin typeface="Times New Roman" pitchFamily="18" charset="0"/>
            </a:endParaRPr>
          </a:p>
          <a:p>
            <a:pPr eaLnBrk="1" hangingPunct="1"/>
            <a:endParaRPr lang="ru-RU" sz="2800" smtClean="0">
              <a:latin typeface="Times New Roman" pitchFamily="18" charset="0"/>
            </a:endParaRPr>
          </a:p>
        </p:txBody>
      </p:sp>
      <p:pic>
        <p:nvPicPr>
          <p:cNvPr id="22530" name="Picture 2" descr="C:\Documents and Settings\Артём\Рабочий стол\Львов\для Львова\IMG_758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4602163"/>
            <a:ext cx="3384550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2800" smtClean="0">
                <a:latin typeface="Times New Roman" pitchFamily="18" charset="0"/>
                <a:cs typeface="Times New Roman" pitchFamily="18" charset="0"/>
              </a:rPr>
              <a:t>У ЧИТАЛЬНИХ ЗАЛАХ ОРГАНІЗОВАНО ВІДКРИТИЙ ДОСТУП ДО ФОНДІВ, 2003 р.</a:t>
            </a: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C:\Documents and Settings\Артём\Рабочий стол\Львов\для Львова\P1000313.JPG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292725" y="3770313"/>
            <a:ext cx="3587750" cy="2689225"/>
          </a:xfrm>
        </p:spPr>
      </p:pic>
      <p:pic>
        <p:nvPicPr>
          <p:cNvPr id="24579" name="Picture 5" descr="DSC002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557338"/>
            <a:ext cx="4392612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3" descr="D:\фото для презентаций\видеоряд\Для видеоряда\P10100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1557338"/>
            <a:ext cx="2827338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8497887" cy="1800225"/>
          </a:xfrm>
        </p:spPr>
        <p:txBody>
          <a:bodyPr/>
          <a:lstStyle/>
          <a:p>
            <a:pPr algn="l" eaLnBrk="1" hangingPunct="1"/>
            <a:r>
              <a:rPr lang="uk-UA" sz="2400" smtClean="0">
                <a:latin typeface="Times New Roman" pitchFamily="18" charset="0"/>
              </a:rPr>
              <a:t>СИСТЕМА ЗАХИСТУ ФОНДІВ</a:t>
            </a:r>
            <a:br>
              <a:rPr lang="uk-UA" sz="2400" smtClean="0">
                <a:latin typeface="Times New Roman" pitchFamily="18" charset="0"/>
              </a:rPr>
            </a:br>
            <a:r>
              <a:rPr lang="uk-UA" sz="2400" smtClean="0">
                <a:latin typeface="Times New Roman" pitchFamily="18" charset="0"/>
              </a:rPr>
              <a:t/>
            </a:r>
            <a:br>
              <a:rPr lang="uk-UA" sz="2400" smtClean="0">
                <a:latin typeface="Times New Roman" pitchFamily="18" charset="0"/>
              </a:rPr>
            </a:br>
            <a:r>
              <a:rPr lang="uk-UA" sz="2400" smtClean="0">
                <a:latin typeface="Times New Roman" pitchFamily="18" charset="0"/>
              </a:rPr>
              <a:t>ПЕРЕВІРКА ВІДКРИТОГО ФОНДУ ЧИТАЛЬНОГО ЗАЛУ </a:t>
            </a:r>
            <a:br>
              <a:rPr lang="uk-UA" sz="2400" smtClean="0">
                <a:latin typeface="Times New Roman" pitchFamily="18" charset="0"/>
              </a:rPr>
            </a:br>
            <a:r>
              <a:rPr lang="uk-UA" sz="2400" smtClean="0">
                <a:latin typeface="Times New Roman" pitchFamily="18" charset="0"/>
              </a:rPr>
              <a:t>ЗА ДОПОМОГОЮ ПЕРЕНОСНОГО </a:t>
            </a:r>
            <a:br>
              <a:rPr lang="uk-UA" sz="2400" smtClean="0">
                <a:latin typeface="Times New Roman" pitchFamily="18" charset="0"/>
              </a:rPr>
            </a:br>
            <a:r>
              <a:rPr lang="uk-UA" sz="2400" smtClean="0">
                <a:latin typeface="Times New Roman" pitchFamily="18" charset="0"/>
              </a:rPr>
              <a:t>НАКОПИЧУВАЛЬНОГО СКАНЕРА </a:t>
            </a:r>
            <a:br>
              <a:rPr lang="uk-UA" sz="2400" smtClean="0">
                <a:latin typeface="Times New Roman" pitchFamily="18" charset="0"/>
              </a:rPr>
            </a:br>
            <a:endParaRPr lang="ru-RU" sz="2400" smtClean="0">
              <a:latin typeface="Times New Roman" pitchFamily="18" charset="0"/>
            </a:endParaRPr>
          </a:p>
        </p:txBody>
      </p:sp>
      <p:pic>
        <p:nvPicPr>
          <p:cNvPr id="25602" name="Picture 2" descr="C:\Documents and Settings\Артём\Рабочий стол\Новая папка (2)\DSC00231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1989138"/>
            <a:ext cx="4321175" cy="3241675"/>
          </a:xfrm>
        </p:spPr>
      </p:pic>
      <p:pic>
        <p:nvPicPr>
          <p:cNvPr id="25603" name="Picture 3" descr="P1010006u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355975"/>
            <a:ext cx="4249737" cy="317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 descr="FIL7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172450" y="1052513"/>
            <a:ext cx="765175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1430</TotalTime>
  <Words>668</Words>
  <Application>Microsoft Office PowerPoint</Application>
  <PresentationFormat>Экран (4:3)</PresentationFormat>
  <Paragraphs>101</Paragraphs>
  <Slides>20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Слайд 1</vt:lpstr>
      <vt:lpstr>БІБЛІОТЕКА ЗАСНОВАНА У 1804 Р. ОДНОЧАСНО З УНІВЕРСИТЕТОМ  ВИДАТНИМ УКРАЇНСЬКИМ ГРОМАДСЬКИМ ДІЯЧЕМ, ПРОСВІТИТЕЛЕМ  ВАСИЛЕМ НАЗАРОВИЧЕМ КАРАЗІНИМ (1773–1842)</vt:lpstr>
      <vt:lpstr>ЦНБ СЬОГОДНІ:</vt:lpstr>
      <vt:lpstr>АВТОМАТИЗАЦІЯ ОСЛУГОВУВАННЯ</vt:lpstr>
      <vt:lpstr>КАТЕГОРІЇ КОРИСТУВАЧІВ ЦНБ:</vt:lpstr>
      <vt:lpstr>  1997 р.  Виготовлення пластикової картки  Створення єдиного електронного формуляру для всіх пунктів обслуговування  Створення бази даних першокурсників  та електронних формулярів до початку навчального року </vt:lpstr>
      <vt:lpstr>Слайд 7</vt:lpstr>
      <vt:lpstr>У ЧИТАЛЬНИХ ЗАЛАХ ОРГАНІЗОВАНО ВІДКРИТИЙ ДОСТУП ДО ФОНДІВ, 2003 р.</vt:lpstr>
      <vt:lpstr>СИСТЕМА ЗАХИСТУ ФОНДІВ  ПЕРЕВІРКА ВІДКРИТОГО ФОНДУ ЧИТАЛЬНОГО ЗАЛУ  ЗА ДОПОМОГОЮ ПЕРЕНОСНОГО  НАКОПИЧУВАЛЬНОГО СКАНЕРА  </vt:lpstr>
      <vt:lpstr>ЦНБ знімає обмеження на видачу  документів через абонемент наукової та художньої літератури </vt:lpstr>
      <vt:lpstr>  1996 р. у ЦНБ вперше серед бібліотек вищих навчальних закладів України  було відкрито  Центр Інтернет-технологій</vt:lpstr>
      <vt:lpstr> − 2006 р. −  Форум на сайті ЦНБ для зворотнього зв’язку з   користувачами   − 2007 р. − Архів довідково-бібліографічної служби “Віртуальний бібліограф” доступний через Інтернет   − Правила опису джерел та складання бібліографічних списків        літератури  − Віртуальні виставки</vt:lpstr>
      <vt:lpstr>Інформаційний центр “Вікно в Америку” – 2003 р.   До послуг користувачів інтернет-планшети (iPad), електронні книжки (e-book reader).</vt:lpstr>
      <vt:lpstr>Слайд 14</vt:lpstr>
      <vt:lpstr>Слайд 15</vt:lpstr>
      <vt:lpstr>2012 р. − АІБС Absotheque Unicode  </vt:lpstr>
      <vt:lpstr>З 1 вересня 2012 р. ЦНБ розпочала обслуговування користувачів у АІБС Absotheque Unicode </vt:lpstr>
      <vt:lpstr>Absotheque Unicode – переваги для користувачів:  </vt:lpstr>
      <vt:lpstr>Absotheque Unicode − перспективи</vt:lpstr>
      <vt:lpstr>ПАМ’ЯТЬ ДОСТУПНІСТЬ ТОЛЕРАНТНІСТЬ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</cp:lastModifiedBy>
  <cp:revision>171</cp:revision>
  <dcterms:created xsi:type="dcterms:W3CDTF">2012-10-16T09:02:12Z</dcterms:created>
  <dcterms:modified xsi:type="dcterms:W3CDTF">2012-10-22T21:42:22Z</dcterms:modified>
</cp:coreProperties>
</file>