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36"/>
  </p:notesMasterIdLst>
  <p:sldIdLst>
    <p:sldId id="293" r:id="rId2"/>
    <p:sldId id="275" r:id="rId3"/>
    <p:sldId id="257" r:id="rId4"/>
    <p:sldId id="258" r:id="rId5"/>
    <p:sldId id="259" r:id="rId6"/>
    <p:sldId id="290" r:id="rId7"/>
    <p:sldId id="261" r:id="rId8"/>
    <p:sldId id="29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4" r:id="rId17"/>
    <p:sldId id="285" r:id="rId18"/>
    <p:sldId id="272" r:id="rId19"/>
    <p:sldId id="273" r:id="rId20"/>
    <p:sldId id="292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6" r:id="rId31"/>
    <p:sldId id="287" r:id="rId32"/>
    <p:sldId id="288" r:id="rId33"/>
    <p:sldId id="289" r:id="rId34"/>
    <p:sldId id="294" r:id="rId3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79530-8060-416A-BD3D-713FF5AB0D38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2EAFA-B965-4339-862B-02783A29F78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 rogami zaokrąglonymi po przekątnej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9" name="Symbol zastępczy daty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3" name="Symbol zastępczy obrazu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 rogami zaokrąglonymi po przekątnej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47916DC-BDB6-44E0-A0C5-BCBAEDA1EC5B}" type="datetimeFigureOut">
              <a:rPr lang="pl-PL" smtClean="0"/>
              <a:pPr/>
              <a:t>2017-05-01</a:t>
            </a:fld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7CF1A92-B28D-404F-A866-2E57DD04B5B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/>
              <a:t>PRZESTRZEŃ INFORMACYJNA BIBLIOTEKI AKADEMICKIEJ 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dirty="0" smtClean="0"/>
              <a:t>	</a:t>
            </a:r>
          </a:p>
          <a:p>
            <a:pPr algn="ctr">
              <a:buNone/>
            </a:pPr>
            <a:endParaRPr lang="pl-PL" dirty="0"/>
          </a:p>
          <a:p>
            <a:pPr algn="ctr">
              <a:buNone/>
            </a:pPr>
            <a:r>
              <a:rPr lang="pl-PL" dirty="0" smtClean="0"/>
              <a:t>Międzynarodowa Naukowo-Praktyczna Konferencja </a:t>
            </a:r>
          </a:p>
          <a:p>
            <a:pPr algn="ctr">
              <a:buNone/>
            </a:pPr>
            <a:r>
              <a:rPr lang="pl-PL" dirty="0" smtClean="0"/>
              <a:t>Lwów, 18-19 maja 2017 r.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400" b="1" dirty="0" smtClean="0"/>
              <a:t>Materiały biblioteczne</a:t>
            </a:r>
            <a:r>
              <a:rPr lang="pl-PL" sz="2400" dirty="0" smtClean="0"/>
              <a:t>, o których mowa w ustawie, podlegają </a:t>
            </a:r>
            <a:r>
              <a:rPr lang="pl-PL" sz="2400" b="1" dirty="0" smtClean="0"/>
              <a:t>opiece</a:t>
            </a:r>
            <a:r>
              <a:rPr lang="pl-PL" sz="2400" dirty="0" smtClean="0"/>
              <a:t>, przez którą rozumie się: </a:t>
            </a:r>
            <a:br>
              <a:rPr lang="pl-PL" sz="2400" dirty="0" smtClean="0"/>
            </a:b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dirty="0" smtClean="0"/>
              <a:t>naukowe badanie i dokumentowanie zabytku;</a:t>
            </a:r>
          </a:p>
          <a:p>
            <a:pPr lvl="0"/>
            <a:r>
              <a:rPr lang="pl-PL" dirty="0" smtClean="0"/>
              <a:t>prowadzenie prac konserwatorskich, restauratorskich;</a:t>
            </a:r>
          </a:p>
          <a:p>
            <a:pPr lvl="0"/>
            <a:r>
              <a:rPr lang="pl-PL" dirty="0" smtClean="0"/>
              <a:t>zabezpieczenie i utrzymanie zabytku oraz jego otoczenia w jak najlepszym stanie;</a:t>
            </a:r>
          </a:p>
          <a:p>
            <a:pPr lvl="0"/>
            <a:r>
              <a:rPr lang="pl-PL" dirty="0" smtClean="0"/>
              <a:t>korzystanie z zabytku w sposób zapewniający trwałe zachowanie jego wartości;</a:t>
            </a:r>
          </a:p>
          <a:p>
            <a:pPr lvl="0"/>
            <a:r>
              <a:rPr lang="pl-PL" dirty="0" smtClean="0"/>
              <a:t>popularyzowanie i upowszechnianie wiedzy o zabytku oraz jego znaczeniu dla historii i kultury (art. 5).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smtClean="0"/>
              <a:t>Według</a:t>
            </a:r>
            <a:r>
              <a:rPr lang="pl-PL" sz="2800" dirty="0" smtClean="0"/>
              <a:t> </a:t>
            </a:r>
            <a:r>
              <a:rPr lang="pl-PL" sz="2800" b="1" dirty="0" smtClean="0"/>
              <a:t>ustawy</a:t>
            </a:r>
            <a:r>
              <a:rPr lang="pl-PL" sz="2800" dirty="0" smtClean="0"/>
              <a:t> </a:t>
            </a:r>
            <a:r>
              <a:rPr lang="pl-PL" sz="2800" b="1" dirty="0" smtClean="0"/>
              <a:t>z dnia 23 lipca 2003 r. </a:t>
            </a:r>
            <a:br>
              <a:rPr lang="pl-PL" sz="2800" b="1" dirty="0" smtClean="0"/>
            </a:br>
            <a:r>
              <a:rPr lang="pl-PL" sz="2800" b="1" dirty="0" smtClean="0"/>
              <a:t>o ochronie zabytków i opiece nad zabytkami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	</a:t>
            </a:r>
            <a:endParaRPr lang="pl-PL" dirty="0"/>
          </a:p>
          <a:p>
            <a:pPr>
              <a:buNone/>
            </a:pPr>
            <a:r>
              <a:rPr lang="pl-PL" dirty="0" smtClean="0"/>
              <a:t>	prowadzenie prac konserwatorskich, restauratorskich i innych związanych z zabytkiem </a:t>
            </a:r>
            <a:r>
              <a:rPr lang="pl-PL" b="1" u="sng" dirty="0" smtClean="0"/>
              <a:t>finansuje</a:t>
            </a:r>
            <a:r>
              <a:rPr lang="pl-PL" dirty="0" smtClean="0"/>
              <a:t> osoba fizyczna lub jednostka organizacyjna posiadająca tytuł prawny do tego zabytku (art. 71).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050" dirty="0" smtClean="0"/>
              <a:t>.</a:t>
            </a:r>
            <a:endParaRPr lang="pl-PL" sz="105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	Prowadzenie prac konserwatorskich i restauratorskich, naukowe badanie i dokumentowanie, popularyzowanie i upowszechnianie wiedzy o zabytku,</a:t>
            </a:r>
          </a:p>
          <a:p>
            <a:pPr>
              <a:buNone/>
            </a:pPr>
            <a:r>
              <a:rPr lang="pl-PL" dirty="0" smtClean="0"/>
              <a:t>   czyli o </a:t>
            </a:r>
            <a:r>
              <a:rPr lang="pl-PL" b="1" u="sng" dirty="0" smtClean="0"/>
              <a:t>materiałach bibliotecznych</a:t>
            </a:r>
            <a:r>
              <a:rPr lang="pl-PL" dirty="0" smtClean="0"/>
              <a:t> – </a:t>
            </a:r>
          </a:p>
          <a:p>
            <a:pPr>
              <a:buNone/>
            </a:pPr>
            <a:r>
              <a:rPr lang="pl-PL" dirty="0"/>
              <a:t>	</a:t>
            </a:r>
            <a:r>
              <a:rPr lang="pl-PL" dirty="0" smtClean="0"/>
              <a:t>jest formą </a:t>
            </a:r>
            <a:r>
              <a:rPr lang="pl-PL" b="1" u="sng" dirty="0" smtClean="0"/>
              <a:t>działalności upowszechniającej naukę</a:t>
            </a:r>
            <a:r>
              <a:rPr lang="pl-PL" b="1" dirty="0" smtClean="0"/>
              <a:t> </a:t>
            </a:r>
            <a:r>
              <a:rPr lang="pl-PL" dirty="0" smtClean="0"/>
              <a:t>w rozumieniu ustawy z dnia 30 kwietnia 2010 r. o zasadach finansowania nauki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smtClean="0"/>
              <a:t>Ustawa z dnia 30 kwietnia 2010 r. </a:t>
            </a:r>
            <a:br>
              <a:rPr lang="pl-PL" sz="2800" b="1" dirty="0" smtClean="0"/>
            </a:br>
            <a:r>
              <a:rPr lang="pl-PL" sz="2800" b="1" dirty="0" smtClean="0"/>
              <a:t>o zasadach finansowania nauki  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	Środki finansowe przeznaczone na finansowanie działalności upowszechniającej naukę przyznaje się </a:t>
            </a:r>
            <a:r>
              <a:rPr lang="pl-PL" b="1" u="sng" dirty="0" smtClean="0"/>
              <a:t>bibliotekom naukowym</a:t>
            </a:r>
            <a:r>
              <a:rPr lang="pl-PL" dirty="0" smtClean="0"/>
              <a:t> m.in. na:</a:t>
            </a:r>
          </a:p>
          <a:p>
            <a:pPr>
              <a:buNone/>
            </a:pPr>
            <a:r>
              <a:rPr lang="pl-PL" dirty="0" smtClean="0"/>
              <a:t>-   utrzymanie unikatowych w skali kraju zasobów bibliotecznych o istotnym znaczeniu dla nauki lub jej dziedzictwa;</a:t>
            </a:r>
          </a:p>
          <a:p>
            <a:pPr>
              <a:buNone/>
            </a:pPr>
            <a:r>
              <a:rPr lang="pl-PL" dirty="0" smtClean="0"/>
              <a:t>-   opracowywanie naukowych zasobów bibliotecznych;</a:t>
            </a:r>
          </a:p>
          <a:p>
            <a:pPr>
              <a:buNone/>
            </a:pPr>
            <a:r>
              <a:rPr lang="pl-PL" dirty="0" smtClean="0"/>
              <a:t>-   udostępnianie zasobów bibliotecznych w formie elektronicznej (art. 25, ust. 3).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Działania podejmowane przez Bibliotekę Uniwersytecką w Kielcach na rzecz upowszechniania nauki i ochrony dziedzictwa kulturowego</a:t>
            </a:r>
            <a:endParaRPr lang="pl-PL" sz="24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Digitalizacja Kolekcji XIX-wiecznej;</a:t>
            </a:r>
          </a:p>
          <a:p>
            <a:r>
              <a:rPr lang="pl-PL" dirty="0" smtClean="0"/>
              <a:t>Opracowanie oraz udostępnienie kolekcji druków oprawnych rodziny </a:t>
            </a:r>
            <a:r>
              <a:rPr lang="pl-PL" dirty="0" err="1" smtClean="0"/>
              <a:t>Morrissey</a:t>
            </a:r>
            <a:r>
              <a:rPr lang="pl-PL" dirty="0" smtClean="0"/>
              <a:t>;</a:t>
            </a:r>
          </a:p>
          <a:p>
            <a:r>
              <a:rPr lang="pl-PL" dirty="0" smtClean="0"/>
              <a:t>Odtworzenie wirtualne zachowanego zasobu Biblioteki Klasztoru Benedyktynów na Świętym Krzyżu oraz utworzenie Gabinetu Świętokrzyskiego;</a:t>
            </a:r>
          </a:p>
          <a:p>
            <a:r>
              <a:rPr lang="pl-PL" dirty="0" smtClean="0"/>
              <a:t>Digitalizacja zasobu archiwum domowego Emila Zegadłowicza.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Digitalizacja Kolekcji XIX-wiecznej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l-PL" sz="2400" b="1" u="sng" dirty="0" smtClean="0"/>
              <a:t>Termin realizacji:</a:t>
            </a:r>
            <a:r>
              <a:rPr lang="pl-PL" sz="2400" dirty="0" smtClean="0"/>
              <a:t> 1 stycznia 2015 r. - 31 grudnia 2016 r.</a:t>
            </a:r>
          </a:p>
          <a:p>
            <a:r>
              <a:rPr lang="pl-PL" sz="2400" b="1" u="sng" dirty="0" smtClean="0"/>
              <a:t>Źródło finansowania:</a:t>
            </a:r>
            <a:r>
              <a:rPr lang="pl-PL" sz="2400" dirty="0" smtClean="0"/>
              <a:t> Ministerstwo Nauki i Szkolnictwa Wyższego: Działalność Upowszechniająca Naukę (DUN)</a:t>
            </a:r>
          </a:p>
          <a:p>
            <a:r>
              <a:rPr lang="pl-PL" sz="2400" b="1" u="sng" dirty="0" smtClean="0"/>
              <a:t>Najważniejsze cele projektu:</a:t>
            </a:r>
            <a:r>
              <a:rPr lang="pl-PL" sz="2400" b="1" dirty="0" smtClean="0"/>
              <a:t> </a:t>
            </a:r>
            <a:endParaRPr lang="pl-PL" sz="2400" dirty="0" smtClean="0"/>
          </a:p>
          <a:p>
            <a:pPr>
              <a:buNone/>
            </a:pPr>
            <a:r>
              <a:rPr lang="pl-PL" sz="2400" dirty="0" smtClean="0"/>
              <a:t>  - digitalizacja i upowszechnienie w sieci 259 oprawnych druków stanowiących cenną spuściznę naukową XIX-wiecznej humanistyki; </a:t>
            </a:r>
          </a:p>
          <a:p>
            <a:pPr>
              <a:buNone/>
            </a:pPr>
            <a:r>
              <a:rPr lang="pl-PL" sz="2400" dirty="0" smtClean="0"/>
              <a:t>  - wyrównanie szans dostępu do publikacji osobom pochodzącym z małych miast i wsi lub innych miejsc oddalonych od ośrodków akademickich i naukowych; </a:t>
            </a:r>
          </a:p>
          <a:p>
            <a:pPr>
              <a:buNone/>
            </a:pPr>
            <a:r>
              <a:rPr lang="pl-PL" sz="2400" dirty="0" smtClean="0"/>
              <a:t>  - zachowanie dziedzictwa naukowego dla przyszłych pokoleń.</a:t>
            </a:r>
          </a:p>
          <a:p>
            <a:pPr>
              <a:buNone/>
            </a:pP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000" b="1" dirty="0" smtClean="0"/>
              <a:t>Kolekcja XIX-wieczna </a:t>
            </a:r>
            <a:r>
              <a:rPr lang="pl-PL" sz="2000" b="1" dirty="0" smtClean="0"/>
              <a:t>(</a:t>
            </a:r>
            <a:r>
              <a:rPr lang="pl-PL" sz="2000" b="1" dirty="0" smtClean="0"/>
              <a:t>przykłady</a:t>
            </a:r>
            <a:r>
              <a:rPr lang="pl-PL" sz="2000" b="1" dirty="0" smtClean="0"/>
              <a:t>)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i="1" dirty="0" smtClean="0"/>
              <a:t>Biblia łacińsko-polska, czyli Pismo Święte Starego i Nowego Testamentu,  we czterech tomach</a:t>
            </a:r>
            <a:r>
              <a:rPr lang="pl-PL" sz="2000" dirty="0" smtClean="0"/>
              <a:t>, Warszawa: Gebethner i Wolff 1885-1887</a:t>
            </a:r>
            <a:endParaRPr lang="pl-PL" sz="2000" dirty="0"/>
          </a:p>
        </p:txBody>
      </p:sp>
      <p:pic>
        <p:nvPicPr>
          <p:cNvPr id="4" name="Symbol zastępczy zawartości 3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1594" y="1646238"/>
            <a:ext cx="604081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000" b="1" dirty="0" smtClean="0"/>
              <a:t>Kolekcja XIX-wieczna </a:t>
            </a:r>
            <a:r>
              <a:rPr lang="pl-PL" sz="2000" b="1" dirty="0" smtClean="0"/>
              <a:t>(</a:t>
            </a:r>
            <a:r>
              <a:rPr lang="pl-PL" sz="2000" b="1" dirty="0" smtClean="0"/>
              <a:t>przykłady)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Samuel Bogumił Linde, </a:t>
            </a:r>
            <a:r>
              <a:rPr lang="pl-PL" sz="2000" i="1" dirty="0" smtClean="0"/>
              <a:t>Słownik języka polskiego,</a:t>
            </a:r>
            <a:r>
              <a:rPr lang="pl-PL" sz="2000" dirty="0" smtClean="0"/>
              <a:t> </a:t>
            </a:r>
            <a:r>
              <a:rPr lang="pl-PL" sz="2000" dirty="0"/>
              <a:t>t</a:t>
            </a:r>
            <a:r>
              <a:rPr lang="pl-PL" sz="2000" dirty="0" smtClean="0"/>
              <a:t>. 1- , wyd. 2 popr. i pomnożone, Lwów: staraniem i nakładem Zakładu Narodowego im. Ossolińskich 1854-</a:t>
            </a:r>
            <a:endParaRPr lang="pl-PL" sz="2000" dirty="0"/>
          </a:p>
        </p:txBody>
      </p:sp>
      <p:pic>
        <p:nvPicPr>
          <p:cNvPr id="4" name="Symbol zastępczy zawartości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1594" y="1646238"/>
            <a:ext cx="604081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smtClean="0"/>
              <a:t>Opracowanie oraz udostępnienie druków z kolekcji rodziny </a:t>
            </a:r>
            <a:r>
              <a:rPr lang="pl-PL" sz="2800" b="1" dirty="0" err="1" smtClean="0"/>
              <a:t>Morrisey</a:t>
            </a:r>
            <a:r>
              <a:rPr lang="pl-PL" sz="2800" b="1" dirty="0" smtClean="0"/>
              <a:t> – mającej polskie korzenie, mieszkającej w Los Angeles  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b="1" u="sng" dirty="0" smtClean="0"/>
              <a:t>Termin realizacji</a:t>
            </a:r>
            <a:r>
              <a:rPr lang="pl-PL" sz="2400" u="sng" dirty="0" smtClean="0"/>
              <a:t>:</a:t>
            </a:r>
            <a:r>
              <a:rPr lang="pl-PL" sz="2400" dirty="0" smtClean="0"/>
              <a:t> 1 marca 2016 r. - 31 grudnia 2017 r. </a:t>
            </a:r>
          </a:p>
          <a:p>
            <a:r>
              <a:rPr lang="pl-PL" sz="2400" b="1" u="sng" dirty="0" smtClean="0"/>
              <a:t>Źródło finansowania</a:t>
            </a:r>
            <a:r>
              <a:rPr lang="pl-PL" sz="2400" dirty="0" smtClean="0"/>
              <a:t>: Ministerstwo Nauki i Szkolnictwa Wyższego: Działalność Upowszechniająca Naukę (DUN)</a:t>
            </a:r>
          </a:p>
          <a:p>
            <a:r>
              <a:rPr lang="pl-PL" sz="2400" b="1" u="sng" dirty="0" smtClean="0"/>
              <a:t>Najważniejsze cele projektu:</a:t>
            </a:r>
            <a:endParaRPr lang="pl-PL" sz="2400" u="sng" dirty="0" smtClean="0"/>
          </a:p>
          <a:p>
            <a:pPr>
              <a:buNone/>
            </a:pPr>
            <a:r>
              <a:rPr lang="pl-PL" sz="2400" dirty="0" smtClean="0"/>
              <a:t>  - powstanie bazy liczącej 50 000 rekordów bibliograficznych oraz bazy około 1000  rekordów haseł kartoteki haseł w typu formalnego i ok. 500 rekordów haseł kartoteki haseł wzorcowych języka KABA;</a:t>
            </a:r>
          </a:p>
          <a:p>
            <a:pPr>
              <a:buNone/>
            </a:pPr>
            <a:r>
              <a:rPr lang="pl-PL" sz="2400" dirty="0" smtClean="0"/>
              <a:t>  - propagowanie wiedzy na temat druków wydanych poza granicami kraju, dotyczącymi historii i kultury Polski oraz literatury polskiej na przełomu XIX i XX w.;</a:t>
            </a:r>
          </a:p>
          <a:p>
            <a:pPr>
              <a:buNone/>
            </a:pPr>
            <a:r>
              <a:rPr lang="pl-PL" sz="2400" dirty="0" smtClean="0"/>
              <a:t>  - ocalenie unikatowej spuścizny dla przyszłych pokoleń.</a:t>
            </a:r>
          </a:p>
          <a:p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000" b="1" dirty="0" smtClean="0"/>
              <a:t> Polonica z kolekcji rodziny </a:t>
            </a:r>
            <a:r>
              <a:rPr lang="pl-PL" sz="2000" b="1" dirty="0" err="1" smtClean="0"/>
              <a:t>Morrisey</a:t>
            </a:r>
            <a:r>
              <a:rPr lang="pl-PL" sz="2000" b="1" dirty="0" smtClean="0"/>
              <a:t> (przykłady)</a:t>
            </a:r>
            <a:br>
              <a:rPr lang="pl-PL" sz="2000" b="1" dirty="0" smtClean="0"/>
            </a:br>
            <a:r>
              <a:rPr lang="pl-PL" sz="2000" b="1" dirty="0" smtClean="0"/>
              <a:t>Tadeusz Bor-Komorowski, </a:t>
            </a:r>
            <a:r>
              <a:rPr lang="pl-PL" sz="2000" b="1" i="1" dirty="0" err="1" smtClean="0"/>
              <a:t>The</a:t>
            </a:r>
            <a:r>
              <a:rPr lang="pl-PL" sz="2000" b="1" i="1" dirty="0" smtClean="0"/>
              <a:t> </a:t>
            </a:r>
            <a:r>
              <a:rPr lang="pl-PL" sz="2000" b="1" i="1" dirty="0" err="1" smtClean="0"/>
              <a:t>secret</a:t>
            </a:r>
            <a:r>
              <a:rPr lang="pl-PL" sz="2000" b="1" i="1" dirty="0" smtClean="0"/>
              <a:t> </a:t>
            </a:r>
            <a:r>
              <a:rPr lang="pl-PL" sz="2000" b="1" i="1" dirty="0" err="1" smtClean="0"/>
              <a:t>army</a:t>
            </a:r>
            <a:r>
              <a:rPr lang="pl-PL" sz="2000" b="1" dirty="0" smtClean="0"/>
              <a:t>, Nashville 1984</a:t>
            </a:r>
            <a:endParaRPr lang="pl-PL" sz="2000" b="1" dirty="0"/>
          </a:p>
        </p:txBody>
      </p:sp>
      <p:pic>
        <p:nvPicPr>
          <p:cNvPr id="4" name="Symbol zastępczy zawartości 3" descr="Bór-Komorows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46238"/>
            <a:ext cx="804615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400" b="1" dirty="0" smtClean="0"/>
              <a:t>. 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b="1" dirty="0" smtClean="0"/>
              <a:t>	Digitalizacja i upowszechnianie wirtualne zbiorów specjalnych jako forma popularyzacji dziedzictwa kulturowego na przykładzie działalności Biblioteki Uniwersyteckiej w Kielcach</a:t>
            </a:r>
          </a:p>
          <a:p>
            <a:pPr algn="r">
              <a:buNone/>
            </a:pPr>
            <a:endParaRPr lang="pl-PL" dirty="0" smtClean="0"/>
          </a:p>
          <a:p>
            <a:pPr algn="r">
              <a:buNone/>
            </a:pPr>
            <a:r>
              <a:rPr lang="pl-PL" dirty="0" smtClean="0"/>
              <a:t>	</a:t>
            </a:r>
            <a:r>
              <a:rPr lang="pl-PL" sz="2000" dirty="0" smtClean="0"/>
              <a:t>Dr Aleksandra Lubczyńska</a:t>
            </a:r>
          </a:p>
          <a:p>
            <a:pPr algn="r">
              <a:buNone/>
            </a:pPr>
            <a:r>
              <a:rPr lang="pl-PL" sz="2000" dirty="0" smtClean="0"/>
              <a:t>	Uniwersytet Jana Kochanowskiego w Kielcach</a:t>
            </a:r>
          </a:p>
          <a:p>
            <a:pPr algn="r">
              <a:buNone/>
            </a:pPr>
            <a:r>
              <a:rPr lang="pl-PL" sz="2000" dirty="0" smtClean="0"/>
              <a:t>	Instytut Dziennikarstwa i Informacji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000" b="1" dirty="0" smtClean="0"/>
              <a:t>Polonica z kolekcji rodziny </a:t>
            </a:r>
            <a:r>
              <a:rPr lang="pl-PL" sz="2000" b="1" dirty="0" err="1" smtClean="0"/>
              <a:t>Morrisey</a:t>
            </a:r>
            <a:r>
              <a:rPr lang="pl-PL" sz="2000" b="1" dirty="0" smtClean="0"/>
              <a:t> (przykłady)</a:t>
            </a:r>
            <a:br>
              <a:rPr lang="pl-PL" sz="2000" b="1" dirty="0" smtClean="0"/>
            </a:br>
            <a:r>
              <a:rPr lang="pl-PL" sz="2000" b="1" dirty="0" smtClean="0"/>
              <a:t>Tadeusz Bor-Komorowski, </a:t>
            </a:r>
            <a:r>
              <a:rPr lang="pl-PL" sz="2000" b="1" i="1" dirty="0" err="1" smtClean="0"/>
              <a:t>The</a:t>
            </a:r>
            <a:r>
              <a:rPr lang="pl-PL" sz="2000" b="1" i="1" dirty="0" smtClean="0"/>
              <a:t> </a:t>
            </a:r>
            <a:r>
              <a:rPr lang="pl-PL" sz="2000" b="1" i="1" dirty="0" err="1" smtClean="0"/>
              <a:t>secret</a:t>
            </a:r>
            <a:r>
              <a:rPr lang="pl-PL" sz="2000" b="1" i="1" dirty="0" smtClean="0"/>
              <a:t> </a:t>
            </a:r>
            <a:r>
              <a:rPr lang="pl-PL" sz="2000" b="1" i="1" dirty="0" err="1" smtClean="0"/>
              <a:t>army</a:t>
            </a:r>
            <a:r>
              <a:rPr lang="pl-PL" sz="2000" b="1" dirty="0" smtClean="0"/>
              <a:t>, Nashville 1984</a:t>
            </a:r>
            <a:endParaRPr lang="pl-PL" sz="2000" dirty="0"/>
          </a:p>
        </p:txBody>
      </p:sp>
      <p:pic>
        <p:nvPicPr>
          <p:cNvPr id="9218" name="Picture 2" descr="C:\Users\Ola\Desktop\Lwów-konferencja\Morrisey\Bór-Komorowski-s.tyt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10800000">
            <a:off x="548922" y="1628800"/>
            <a:ext cx="8046155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dirty="0" smtClean="0"/>
              <a:t>Polonica (i inne publikacje) z kolekcji rodziny </a:t>
            </a:r>
            <a:r>
              <a:rPr lang="pl-PL" sz="3600" dirty="0" err="1" smtClean="0"/>
              <a:t>Morrisey</a:t>
            </a:r>
            <a:r>
              <a:rPr lang="pl-PL" sz="3600" dirty="0" smtClean="0"/>
              <a:t> (fragment)</a:t>
            </a:r>
            <a:endParaRPr lang="pl-PL" sz="3600" dirty="0"/>
          </a:p>
        </p:txBody>
      </p:sp>
      <p:pic>
        <p:nvPicPr>
          <p:cNvPr id="5" name="Symbol zastępczy zawartości 4" descr="Regał z polsk.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548922" y="1646238"/>
            <a:ext cx="804615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400" dirty="0" smtClean="0"/>
              <a:t>Biblioteka Klasztoru Benedyktynów na Świętym Krzyżu</a:t>
            </a:r>
            <a:br>
              <a:rPr lang="pl-PL" sz="2400" dirty="0" smtClean="0"/>
            </a:br>
            <a:r>
              <a:rPr lang="pl-PL" sz="2400" dirty="0" smtClean="0"/>
              <a:t>Gabinet Świętokrzyski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l-PL" sz="2000" b="1" u="sng" dirty="0" smtClean="0"/>
              <a:t>Termin realizacji:</a:t>
            </a:r>
            <a:r>
              <a:rPr lang="pl-PL" sz="2000" dirty="0" smtClean="0"/>
              <a:t> 1 marca 2016 r. - 31 grudnia 2017 r.</a:t>
            </a:r>
          </a:p>
          <a:p>
            <a:r>
              <a:rPr lang="pl-PL" sz="2000" b="1" u="sng" dirty="0" smtClean="0"/>
              <a:t>Źródło finansowania:</a:t>
            </a:r>
            <a:r>
              <a:rPr lang="pl-PL" sz="2000" dirty="0" smtClean="0"/>
              <a:t> Ministerstwo Nauki i Szkolnictwa Wyższego: Działalność Upowszechniająca Naukę (DUN)</a:t>
            </a:r>
          </a:p>
          <a:p>
            <a:r>
              <a:rPr lang="pl-PL" sz="2000" b="1" u="sng" dirty="0" smtClean="0"/>
              <a:t>Najważniejsze cele projektu:</a:t>
            </a:r>
            <a:endParaRPr lang="pl-PL" sz="2000" u="sng" dirty="0" smtClean="0"/>
          </a:p>
          <a:p>
            <a:pPr>
              <a:buNone/>
            </a:pPr>
            <a:r>
              <a:rPr lang="pl-PL" sz="2000" dirty="0" smtClean="0"/>
              <a:t>	- digitalizacja i publikacja w sieci zabytkowych druków biblioteki Klasztoru na Świętym Krzyżu (100 egzemplarzy);</a:t>
            </a:r>
          </a:p>
          <a:p>
            <a:pPr>
              <a:buNone/>
            </a:pPr>
            <a:r>
              <a:rPr lang="pl-PL" sz="2000" dirty="0" smtClean="0"/>
              <a:t>	- zabezpieczenie najcenniejszych materiałów stanowiących dziedzictwo nauki;</a:t>
            </a:r>
          </a:p>
          <a:p>
            <a:pPr>
              <a:buNone/>
            </a:pPr>
            <a:r>
              <a:rPr lang="pl-PL" sz="2000" dirty="0" smtClean="0"/>
              <a:t>	- zgromadzenie i wydzielenie kolekcji w postaci Gabinetu Świętokrzyskiego liczącego 900 egzemplarzy zbiorów dotyczących Biblioteki Klasztoru Benedyktynów na Świętym Krzyżu;</a:t>
            </a:r>
          </a:p>
          <a:p>
            <a:pPr>
              <a:buNone/>
            </a:pPr>
            <a:r>
              <a:rPr lang="pl-PL" sz="2000" dirty="0" smtClean="0"/>
              <a:t>	- zachowanie dziedzictwa naukowego dla przyszłych pokoleń.</a:t>
            </a:r>
          </a:p>
          <a:p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000" b="1" dirty="0" smtClean="0"/>
              <a:t>Gabinet Świętokrzyski </a:t>
            </a:r>
            <a:r>
              <a:rPr lang="pl-PL" sz="2000" b="1" dirty="0" smtClean="0"/>
              <a:t>(</a:t>
            </a:r>
            <a:r>
              <a:rPr lang="pl-PL" sz="2000" b="1" dirty="0" smtClean="0"/>
              <a:t>przykłady z kolekcji</a:t>
            </a:r>
            <a:r>
              <a:rPr lang="pl-PL" sz="2000" b="1" dirty="0" smtClean="0"/>
              <a:t>)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i="1" dirty="0" smtClean="0"/>
              <a:t>Chrestomatia staropolska. Teksty do roku 1543</a:t>
            </a:r>
            <a:r>
              <a:rPr lang="pl-PL" sz="2000" dirty="0" smtClean="0"/>
              <a:t>, wybór i oprac. W. Wydra, W.R. Rzepka, red. nauk. W. Kuraszkiewicz, Wrocław 1984. </a:t>
            </a:r>
            <a:br>
              <a:rPr lang="pl-PL" sz="2000" dirty="0" smtClean="0"/>
            </a:br>
            <a:endParaRPr lang="pl-PL" sz="2000" b="1" dirty="0"/>
          </a:p>
        </p:txBody>
      </p:sp>
      <p:pic>
        <p:nvPicPr>
          <p:cNvPr id="4" name="Symbol zastępczy zawartości 3" descr="Chrestomat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46238"/>
            <a:ext cx="804615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1400" b="1" dirty="0" smtClean="0">
                <a:solidFill>
                  <a:schemeClr val="tx1"/>
                </a:solidFill>
              </a:rPr>
              <a:t>Gabinet Świętokrzyski  </a:t>
            </a:r>
            <a:r>
              <a:rPr lang="pl-PL" sz="1400" b="1" dirty="0" smtClean="0">
                <a:solidFill>
                  <a:schemeClr val="tx1"/>
                </a:solidFill>
              </a:rPr>
              <a:t>(przykłady z kolekcji)</a:t>
            </a:r>
            <a:r>
              <a:rPr lang="pl-PL" sz="1400" b="1" dirty="0" smtClean="0">
                <a:solidFill>
                  <a:schemeClr val="tx1"/>
                </a:solidFill>
              </a:rPr>
              <a:t/>
            </a:r>
            <a:br>
              <a:rPr lang="pl-PL" sz="1400" b="1" dirty="0" smtClean="0">
                <a:solidFill>
                  <a:schemeClr val="tx1"/>
                </a:solidFill>
              </a:rPr>
            </a:br>
            <a:r>
              <a:rPr lang="pl-PL" sz="1400" b="1" dirty="0" smtClean="0">
                <a:solidFill>
                  <a:schemeClr val="tx1"/>
                </a:solidFill>
              </a:rPr>
              <a:t>1. Edward </a:t>
            </a:r>
            <a:r>
              <a:rPr lang="pl-PL" sz="1400" b="1" dirty="0" err="1" smtClean="0">
                <a:solidFill>
                  <a:schemeClr val="tx1"/>
                </a:solidFill>
              </a:rPr>
              <a:t>Chwalewik</a:t>
            </a:r>
            <a:r>
              <a:rPr lang="pl-PL" sz="1400" b="1" dirty="0" smtClean="0">
                <a:solidFill>
                  <a:schemeClr val="tx1"/>
                </a:solidFill>
              </a:rPr>
              <a:t>, </a:t>
            </a:r>
            <a:r>
              <a:rPr lang="pl-PL" sz="1400" b="1" i="1" dirty="0" smtClean="0">
                <a:solidFill>
                  <a:schemeClr val="tx1"/>
                </a:solidFill>
              </a:rPr>
              <a:t>Zbiory polskie. Archiwa, biblioteki, gabinety, galerie muzea i inne zbiory pamiątek przeszłości w ojczyźnie i na obczyźnie w porządku alfabetycznym według miejscowości ułożone</a:t>
            </a:r>
            <a:r>
              <a:rPr lang="pl-PL" sz="1400" b="1" dirty="0" smtClean="0">
                <a:solidFill>
                  <a:schemeClr val="tx1"/>
                </a:solidFill>
              </a:rPr>
              <a:t>, t. 1-2, Kraków 1991</a:t>
            </a:r>
            <a:br>
              <a:rPr lang="pl-PL" sz="1400" b="1" dirty="0" smtClean="0">
                <a:solidFill>
                  <a:schemeClr val="tx1"/>
                </a:solidFill>
              </a:rPr>
            </a:br>
            <a:r>
              <a:rPr lang="pl-PL" sz="1400" b="1" dirty="0" smtClean="0">
                <a:solidFill>
                  <a:schemeClr val="tx1"/>
                </a:solidFill>
              </a:rPr>
              <a:t>2. Klemens </a:t>
            </a:r>
            <a:r>
              <a:rPr lang="pl-PL" sz="1400" b="1" dirty="0" err="1" smtClean="0">
                <a:solidFill>
                  <a:schemeClr val="tx1"/>
                </a:solidFill>
              </a:rPr>
              <a:t>Chojan</a:t>
            </a:r>
            <a:r>
              <a:rPr lang="pl-PL" sz="1400" b="1" dirty="0" smtClean="0">
                <a:solidFill>
                  <a:schemeClr val="tx1"/>
                </a:solidFill>
              </a:rPr>
              <a:t>, </a:t>
            </a:r>
            <a:r>
              <a:rPr lang="pl-PL" sz="1400" b="1" i="1" dirty="0" smtClean="0">
                <a:solidFill>
                  <a:schemeClr val="tx1"/>
                </a:solidFill>
              </a:rPr>
              <a:t>Święty Krzyż. Przewodnik po zabytkach Świętokrzyskich</a:t>
            </a:r>
            <a:r>
              <a:rPr lang="pl-PL" sz="1400" b="1" dirty="0" smtClean="0">
                <a:solidFill>
                  <a:schemeClr val="tx1"/>
                </a:solidFill>
              </a:rPr>
              <a:t>, Kielce 2009</a:t>
            </a:r>
            <a:br>
              <a:rPr lang="pl-PL" sz="1400" b="1" dirty="0" smtClean="0">
                <a:solidFill>
                  <a:schemeClr val="tx1"/>
                </a:solidFill>
              </a:rPr>
            </a:br>
            <a:r>
              <a:rPr lang="pl-PL" sz="1400" b="1" dirty="0" smtClean="0">
                <a:solidFill>
                  <a:schemeClr val="tx1"/>
                </a:solidFill>
              </a:rPr>
              <a:t> </a:t>
            </a:r>
            <a:endParaRPr lang="pl-PL" sz="1400" b="1" dirty="0">
              <a:solidFill>
                <a:schemeClr val="tx1"/>
              </a:solidFill>
            </a:endParaRPr>
          </a:p>
        </p:txBody>
      </p:sp>
      <p:pic>
        <p:nvPicPr>
          <p:cNvPr id="4" name="Symbol zastępczy zawartości 3" descr="Zbiory Polskie i Św. Krzy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4009" y="1553476"/>
            <a:ext cx="8375981" cy="47114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dirty="0" smtClean="0"/>
              <a:t>Digitalizacja zasobu archiwum domowego Emila Zegadłowicza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l-PL" sz="2000" b="1" u="sng" dirty="0" smtClean="0"/>
              <a:t>Termin realizacji:</a:t>
            </a:r>
            <a:r>
              <a:rPr lang="pl-PL" sz="2000" dirty="0" smtClean="0"/>
              <a:t> 1 czerwca 2016 r. - 31 grudnia 2017 r.</a:t>
            </a:r>
          </a:p>
          <a:p>
            <a:r>
              <a:rPr lang="pl-PL" sz="2000" b="1" u="sng" dirty="0" smtClean="0"/>
              <a:t>Źródło finansowania:</a:t>
            </a:r>
            <a:r>
              <a:rPr lang="pl-PL" sz="2000" dirty="0" smtClean="0"/>
              <a:t> Ministerstwo Nauki i Szkolnictwa Wyższego: Działalność Upowszechniająca Naukę (DUN)</a:t>
            </a:r>
          </a:p>
          <a:p>
            <a:r>
              <a:rPr lang="pl-PL" sz="2000" b="1" u="sng" dirty="0" smtClean="0"/>
              <a:t>Najważniejsze cele projektu:</a:t>
            </a:r>
            <a:endParaRPr lang="pl-PL" sz="2000" u="sng" dirty="0" smtClean="0"/>
          </a:p>
          <a:p>
            <a:pPr>
              <a:buNone/>
            </a:pPr>
            <a:r>
              <a:rPr lang="pl-PL" sz="2000" dirty="0" smtClean="0"/>
              <a:t>	- zabezpieczenie, naukowe opracowanie unikatowych materiałów źródłowych i rękopisów, wchodzących w skład archiwum domowego Emila Zegadłowicza;</a:t>
            </a:r>
          </a:p>
          <a:p>
            <a:pPr>
              <a:buNone/>
            </a:pPr>
            <a:r>
              <a:rPr lang="pl-PL" sz="2000" dirty="0" smtClean="0"/>
              <a:t>	- digitalizacja i publikacja w sieci materiałów stanowiących cenną spuściznę naukową polskiej humanistyki XVIII-XX w.;</a:t>
            </a:r>
          </a:p>
          <a:p>
            <a:pPr>
              <a:buNone/>
            </a:pPr>
            <a:r>
              <a:rPr lang="pl-PL" sz="2000" dirty="0" smtClean="0"/>
              <a:t>    - popularyzacja idei upowszechniania niepowtarzalnych rękopisów - materiałów źródłowych;</a:t>
            </a:r>
          </a:p>
          <a:p>
            <a:pPr>
              <a:buNone/>
            </a:pPr>
            <a:r>
              <a:rPr lang="pl-PL" sz="2000" dirty="0" smtClean="0"/>
              <a:t>	- powstanie bazy ogólnodostępnej w Internecie liczącej </a:t>
            </a:r>
          </a:p>
          <a:p>
            <a:pPr>
              <a:buNone/>
            </a:pPr>
            <a:r>
              <a:rPr lang="pl-PL" sz="2000" dirty="0" smtClean="0"/>
              <a:t>	 19 475 dokumentów (wykonanie 25 000 </a:t>
            </a:r>
            <a:r>
              <a:rPr lang="pl-PL" sz="2000" dirty="0" err="1" smtClean="0"/>
              <a:t>skanów</a:t>
            </a:r>
            <a:r>
              <a:rPr lang="pl-PL" sz="2000" dirty="0" smtClean="0"/>
              <a:t>);</a:t>
            </a:r>
          </a:p>
          <a:p>
            <a:pPr>
              <a:buNone/>
            </a:pPr>
            <a:r>
              <a:rPr lang="pl-PL" sz="2000" dirty="0" smtClean="0"/>
              <a:t>     - zachowanie unikatowej spuścizny dla przyszłych pokoleń. </a:t>
            </a:r>
          </a:p>
          <a:p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400" dirty="0" smtClean="0"/>
              <a:t>Materiały z archiwum domowego Emila Zegadłowicza przeznaczone do konserwacji (przykłady)</a:t>
            </a:r>
            <a:br>
              <a:rPr lang="pl-PL" sz="2400" dirty="0" smtClean="0"/>
            </a:br>
            <a:endParaRPr lang="pl-PL" sz="2400" dirty="0"/>
          </a:p>
        </p:txBody>
      </p:sp>
      <p:pic>
        <p:nvPicPr>
          <p:cNvPr id="6" name="Symbol zastępczy zawartości 5" descr="IMG_06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198716" y="2130295"/>
            <a:ext cx="4746567" cy="35578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pl-PL" sz="1600" b="1" dirty="0" err="1" smtClean="0"/>
              <a:t>Index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Lectionum</a:t>
            </a:r>
            <a:r>
              <a:rPr lang="pl-PL" sz="1600" b="1" dirty="0" smtClean="0"/>
              <a:t>, Kraków 3.10.1906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Wymiary: 18, 8 cm x 21 cm, 38 stron + okładka</a:t>
            </a:r>
            <a:br>
              <a:rPr lang="pl-PL" sz="1600" dirty="0" smtClean="0"/>
            </a:br>
            <a:r>
              <a:rPr lang="pl-PL" sz="1600" dirty="0" smtClean="0"/>
              <a:t>Stan zachowania: zabrudzenia powierzchniowe, plamy, pożółkły, karty zbrązowiałe</a:t>
            </a:r>
            <a:br>
              <a:rPr lang="pl-PL" sz="1600" dirty="0" smtClean="0"/>
            </a:br>
            <a:r>
              <a:rPr lang="pl-PL" sz="1600" dirty="0" smtClean="0"/>
              <a:t>Oprawa: tektura łączona na grzbiecie płótnem – płótno silnie uszkodzone na grzbiecie, z przetarciami</a:t>
            </a:r>
            <a:endParaRPr lang="pl-PL" sz="1600" dirty="0"/>
          </a:p>
        </p:txBody>
      </p:sp>
      <p:pic>
        <p:nvPicPr>
          <p:cNvPr id="2050" name="Picture 2" descr="C:\Users\Ola\Desktop\Lwów-konferencja\Foto-Zegadłowicz\Lista obiektów do konserwacji\1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pl-PL" sz="1600" b="1" dirty="0" smtClean="0"/>
              <a:t>Legitymacja Związku Obrony Kresów Zachodnich, </a:t>
            </a:r>
            <a:r>
              <a:rPr lang="pl-PL" sz="1600" b="1" dirty="0" smtClean="0"/>
              <a:t>Okręg </a:t>
            </a:r>
            <a:r>
              <a:rPr lang="pl-PL" sz="1600" b="1" dirty="0" smtClean="0"/>
              <a:t>Poznański, 1928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1 karta, wymiary: 13 cm x 9 cm</a:t>
            </a:r>
            <a:br>
              <a:rPr lang="pl-PL" sz="1600" dirty="0" smtClean="0"/>
            </a:br>
            <a:r>
              <a:rPr lang="pl-PL" sz="1600" dirty="0" smtClean="0"/>
              <a:t>Stan zachowania: zabrudzenia powierzchniowe, intensywne plamy,  papier kruchy pozałamywany z drobnymi rozdarciami i ubytkami, uszkodzenia narożników</a:t>
            </a:r>
            <a:endParaRPr lang="pl-PL" sz="1600" dirty="0"/>
          </a:p>
        </p:txBody>
      </p:sp>
      <p:pic>
        <p:nvPicPr>
          <p:cNvPr id="3074" name="Picture 2" descr="C:\Users\Ola\Desktop\Lwów-konferencja\Foto-Zegadłowicz\Lista obiektów do konserwacji\2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pl-PL" sz="1800" b="1" dirty="0" smtClean="0"/>
              <a:t>List z 4.01.1875 r.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1 karta, wymiary: 29,5 cm x 34,5 cm</a:t>
            </a:r>
            <a:br>
              <a:rPr lang="pl-PL" sz="1800" dirty="0" smtClean="0"/>
            </a:br>
            <a:r>
              <a:rPr lang="pl-PL" sz="1800" dirty="0" smtClean="0"/>
              <a:t>Stan zachowania: zabrudzenia powierzchniowe, intensywne plamy, papier kruchy z rozdarciami i ubytkami, uszkodzenia narożników i krawędzi</a:t>
            </a:r>
            <a:endParaRPr lang="pl-PL" sz="1800" dirty="0"/>
          </a:p>
        </p:txBody>
      </p:sp>
      <p:pic>
        <p:nvPicPr>
          <p:cNvPr id="4099" name="Picture 3" descr="C:\Users\Ola\Desktop\Lwów-konferencja\Foto-Zegadłowicz\Lista obiektów do konserwacji\12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74245" y="1646238"/>
            <a:ext cx="3395510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2800" b="1" dirty="0">
                <a:solidFill>
                  <a:srgbClr val="FF0000"/>
                </a:solidFill>
              </a:rPr>
              <a:t>Podstawowe akty prawne w zakresie ochrony dziedzictwa kulturowego w Polsce</a:t>
            </a:r>
            <a:r>
              <a:rPr lang="pl-PL" sz="2800" dirty="0" smtClean="0">
                <a:solidFill>
                  <a:srgbClr val="FF0000"/>
                </a:solidFill>
              </a:rPr>
              <a:t/>
            </a:r>
            <a:br>
              <a:rPr lang="pl-PL" sz="2800" dirty="0" smtClean="0">
                <a:solidFill>
                  <a:srgbClr val="FF0000"/>
                </a:solidFill>
              </a:rPr>
            </a:br>
            <a:endParaRPr lang="pl-PL" sz="28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2800" b="1" dirty="0" smtClean="0"/>
              <a:t>	</a:t>
            </a:r>
            <a:r>
              <a:rPr lang="pl-PL" sz="2800" b="1" u="sng" dirty="0" smtClean="0"/>
              <a:t>Konstytucja </a:t>
            </a:r>
            <a:r>
              <a:rPr lang="pl-PL" sz="2800" b="1" u="sng" dirty="0"/>
              <a:t>Rzeczypospolitej </a:t>
            </a:r>
            <a:r>
              <a:rPr lang="pl-PL" sz="2800" b="1" u="sng" dirty="0" smtClean="0"/>
              <a:t>Polskiej (1997)</a:t>
            </a:r>
            <a:endParaRPr lang="pl-PL" sz="2800" u="sng" dirty="0"/>
          </a:p>
          <a:p>
            <a:pPr>
              <a:buNone/>
            </a:pPr>
            <a:endParaRPr lang="pl-PL" sz="2800" dirty="0"/>
          </a:p>
          <a:p>
            <a:pPr>
              <a:buNone/>
            </a:pPr>
            <a:r>
              <a:rPr lang="pl-PL" sz="2800" dirty="0" smtClean="0"/>
              <a:t>	Konstytucyjnym </a:t>
            </a:r>
            <a:r>
              <a:rPr lang="pl-PL" sz="2800" dirty="0"/>
              <a:t>obowiązkiem państwa jest ochrona dziedzictwa kulturowego. Dziedzictwo kulturowe materialne i niematerialne, krajobraz kulturowy i zabytki są dobrem wspólnym, o które winni dbać wszyscy obywatele państwa.</a:t>
            </a:r>
            <a:endParaRPr lang="pl-PL" sz="2800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pl-PL" sz="1600" b="1" dirty="0"/>
              <a:t>Lista obecnych na pierwszym, organizacyjnym zebraniu Związku Zawodowego Literatów Polskich, 1920 r.</a:t>
            </a:r>
            <a:r>
              <a:rPr lang="pl-PL" sz="1600" dirty="0"/>
              <a:t/>
            </a:r>
            <a:br>
              <a:rPr lang="pl-PL" sz="1600" dirty="0"/>
            </a:br>
            <a:r>
              <a:rPr lang="pl-PL" sz="1600" dirty="0"/>
              <a:t>1 karta, </a:t>
            </a:r>
            <a:r>
              <a:rPr lang="pl-PL" sz="1600" dirty="0" smtClean="0"/>
              <a:t>wymiary: </a:t>
            </a:r>
            <a:r>
              <a:rPr lang="pl-PL" sz="1600" dirty="0"/>
              <a:t>43 cm x 35,5 cm</a:t>
            </a:r>
            <a:br>
              <a:rPr lang="pl-PL" sz="1600" dirty="0"/>
            </a:br>
            <a:r>
              <a:rPr lang="pl-PL" sz="1600" dirty="0"/>
              <a:t>Stan zachowania: zabrudzenia powierzchniowe, </a:t>
            </a:r>
            <a:r>
              <a:rPr lang="pl-PL" sz="1600" dirty="0" smtClean="0"/>
              <a:t>papier </a:t>
            </a:r>
            <a:r>
              <a:rPr lang="pl-PL" sz="1600" dirty="0"/>
              <a:t>kruchy pozałamywany z </a:t>
            </a:r>
            <a:r>
              <a:rPr lang="pl-PL" sz="1600" dirty="0" smtClean="0"/>
              <a:t> rozdarciami </a:t>
            </a:r>
            <a:r>
              <a:rPr lang="pl-PL" sz="1600" dirty="0"/>
              <a:t>i ubytkami, uszkodzenia narożników, ślady wielokrotnego składania</a:t>
            </a:r>
          </a:p>
        </p:txBody>
      </p:sp>
      <p:pic>
        <p:nvPicPr>
          <p:cNvPr id="5123" name="Picture 3" descr="C:\Users\Ola\Desktop\Lwów-konferencja\Foto-Zegadłowicz\Lista obiektów do konserwacji\5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pl-PL" sz="1600" b="1" dirty="0"/>
              <a:t>Materiały rodzinne </a:t>
            </a:r>
            <a:r>
              <a:rPr lang="pl-PL" sz="1600" b="1" dirty="0" smtClean="0"/>
              <a:t>(list lub utwór w języku niemieckim, 1847) </a:t>
            </a:r>
            <a:r>
              <a:rPr lang="pl-PL" sz="1600" dirty="0"/>
              <a:t/>
            </a:r>
            <a:br>
              <a:rPr lang="pl-PL" sz="1600" dirty="0"/>
            </a:br>
            <a:r>
              <a:rPr lang="pl-PL" sz="1600" dirty="0"/>
              <a:t>1 karta, </a:t>
            </a:r>
            <a:r>
              <a:rPr lang="pl-PL" sz="1600" dirty="0" smtClean="0"/>
              <a:t>wymiary: </a:t>
            </a:r>
            <a:r>
              <a:rPr lang="pl-PL" sz="1600" dirty="0"/>
              <a:t>43 cm x 27 cm</a:t>
            </a:r>
            <a:br>
              <a:rPr lang="pl-PL" sz="1600" dirty="0"/>
            </a:br>
            <a:r>
              <a:rPr lang="pl-PL" sz="1600" dirty="0"/>
              <a:t>Stan zachowania: zabrudzenia </a:t>
            </a:r>
            <a:r>
              <a:rPr lang="pl-PL" sz="1600" dirty="0" smtClean="0"/>
              <a:t>powierzchniowe, papier zagrzybiony i kruchy, </a:t>
            </a:r>
            <a:r>
              <a:rPr lang="pl-PL" sz="1600" dirty="0"/>
              <a:t>z rozdarciami i </a:t>
            </a:r>
            <a:r>
              <a:rPr lang="pl-PL" sz="1600" dirty="0" smtClean="0"/>
              <a:t>ubytkami; karta wielokrotnie składana </a:t>
            </a:r>
            <a:r>
              <a:rPr lang="pl-PL" sz="1600" b="1" dirty="0" smtClean="0"/>
              <a:t>(przed konserwacją)</a:t>
            </a:r>
            <a:r>
              <a:rPr lang="pl-PL" sz="1600" dirty="0"/>
              <a:t/>
            </a:r>
            <a:br>
              <a:rPr lang="pl-PL" sz="1600" dirty="0"/>
            </a:br>
            <a:endParaRPr lang="pl-PL" sz="1600" dirty="0"/>
          </a:p>
        </p:txBody>
      </p:sp>
      <p:pic>
        <p:nvPicPr>
          <p:cNvPr id="6147" name="Picture 3" descr="C:\Users\Ola\Desktop\Lwów-konferencja\Foto-Zegadłowicz\Lista obiektów do konserwacji\18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400" b="1" dirty="0" smtClean="0"/>
              <a:t>Materiały rodzinne</a:t>
            </a:r>
            <a:r>
              <a:rPr lang="pl-PL" sz="2400" dirty="0" smtClean="0"/>
              <a:t>, </a:t>
            </a:r>
            <a:r>
              <a:rPr lang="pl-PL" sz="2400" b="1" dirty="0" smtClean="0"/>
              <a:t>(list lub utwór w języku niemieckim, 1847)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(w trakcje konserwacji)</a:t>
            </a:r>
            <a:endParaRPr lang="pl-PL" sz="2400" dirty="0"/>
          </a:p>
        </p:txBody>
      </p:sp>
      <p:pic>
        <p:nvPicPr>
          <p:cNvPr id="7170" name="Picture 2" descr="C:\Users\Ola\Desktop\Lwów-konferencja\Foto-Zegadłowicz\w trakcie od konserwatora zdjęcia\IMG_15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l-PL" sz="2400" b="1" dirty="0" smtClean="0"/>
              <a:t>Materiały rodzinne</a:t>
            </a:r>
            <a:r>
              <a:rPr lang="pl-PL" sz="2400" dirty="0" smtClean="0"/>
              <a:t> </a:t>
            </a:r>
            <a:r>
              <a:rPr lang="pl-PL" sz="2400" b="1" dirty="0" smtClean="0"/>
              <a:t>(list lub utwór w języku niemieckim)</a:t>
            </a:r>
            <a:br>
              <a:rPr lang="pl-PL" sz="2400" b="1" dirty="0" smtClean="0"/>
            </a:br>
            <a:r>
              <a:rPr lang="pl-PL" sz="2400" dirty="0" smtClean="0"/>
              <a:t>(po konserwacji)</a:t>
            </a:r>
            <a:endParaRPr lang="pl-PL" sz="2400" dirty="0"/>
          </a:p>
        </p:txBody>
      </p:sp>
      <p:pic>
        <p:nvPicPr>
          <p:cNvPr id="8194" name="Picture 2" descr="C:\Users\Ola\Desktop\Lwów-konferencja\Foto-Zegadłowicz\Wianek po konserwacj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8922" y="1646238"/>
            <a:ext cx="8046155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000" dirty="0" smtClean="0"/>
          </a:p>
          <a:p>
            <a:endParaRPr lang="pl-PL" sz="4000" dirty="0" smtClean="0"/>
          </a:p>
          <a:p>
            <a:endParaRPr lang="pl-PL" sz="4000" dirty="0" smtClean="0"/>
          </a:p>
          <a:p>
            <a:endParaRPr lang="pl-PL" sz="4000" dirty="0" smtClean="0"/>
          </a:p>
          <a:p>
            <a:endParaRPr lang="pl-PL" sz="4000" dirty="0" smtClean="0"/>
          </a:p>
          <a:p>
            <a:pPr>
              <a:buNone/>
            </a:pPr>
            <a:r>
              <a:rPr lang="pl-PL" sz="4000" dirty="0" smtClean="0"/>
              <a:t>                        Dziękuję za uwagę</a:t>
            </a: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1050" dirty="0" smtClean="0"/>
              <a:t>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pl-PL" dirty="0" smtClean="0"/>
              <a:t>	- </a:t>
            </a:r>
            <a:r>
              <a:rPr lang="pl-PL" dirty="0"/>
              <a:t>Rzeczpospolita Polska strzeże niepodległości i nienaruszalności swojego terytorium, zapewnia wolności i prawa człowieka i obywatela oraz bezpieczeństwo obywateli, </a:t>
            </a:r>
            <a:r>
              <a:rPr lang="pl-PL" u="sng" dirty="0"/>
              <a:t>strzeże dziedzictwa narodowego</a:t>
            </a:r>
            <a:r>
              <a:rPr lang="pl-PL" dirty="0"/>
              <a:t> oraz zapewnia ochronę środowiska, kierując się zasadą zrównoważonego rozwoju </a:t>
            </a:r>
            <a:r>
              <a:rPr lang="pl-PL" dirty="0" smtClean="0"/>
              <a:t>(art</a:t>
            </a:r>
            <a:r>
              <a:rPr lang="pl-PL" dirty="0"/>
              <a:t>. 5);</a:t>
            </a:r>
            <a:endParaRPr lang="pl-PL" dirty="0" smtClean="0"/>
          </a:p>
          <a:p>
            <a:pPr>
              <a:buNone/>
            </a:pPr>
            <a:r>
              <a:rPr lang="pl-PL" dirty="0"/>
              <a:t> 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	- </a:t>
            </a:r>
            <a:r>
              <a:rPr lang="pl-PL" dirty="0"/>
              <a:t>Rzeczpospolita Polska </a:t>
            </a:r>
            <a:r>
              <a:rPr lang="pl-PL" u="sng" dirty="0"/>
              <a:t>stwarza warunki upowszechniania i równego dostępu do dóbr kultury</a:t>
            </a:r>
            <a:r>
              <a:rPr lang="pl-PL" dirty="0"/>
              <a:t>, będącej źródłem tożsamości narodu polskiego, jego trwania i rozwoju </a:t>
            </a:r>
            <a:r>
              <a:rPr lang="pl-PL" dirty="0" smtClean="0"/>
              <a:t>(art</a:t>
            </a:r>
            <a:r>
              <a:rPr lang="pl-PL" dirty="0"/>
              <a:t>. 6.1).</a:t>
            </a:r>
            <a:endParaRPr lang="pl-PL" dirty="0" smtClean="0"/>
          </a:p>
          <a:p>
            <a:pPr>
              <a:buNone/>
            </a:pPr>
            <a:r>
              <a:rPr lang="pl-PL" dirty="0"/>
              <a:t> 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	-</a:t>
            </a:r>
            <a:r>
              <a:rPr lang="pl-PL" b="1" dirty="0" smtClean="0"/>
              <a:t> </a:t>
            </a:r>
            <a:r>
              <a:rPr lang="pl-PL" dirty="0"/>
              <a:t>Obowiązkiem obywatela polskiego jest wierność Rzeczypospolitej Polskiej oraz </a:t>
            </a:r>
            <a:r>
              <a:rPr lang="pl-PL" u="sng" dirty="0"/>
              <a:t>troska o dobro wspólne </a:t>
            </a:r>
            <a:r>
              <a:rPr lang="pl-PL" u="sng" dirty="0" smtClean="0"/>
              <a:t>(</a:t>
            </a:r>
            <a:r>
              <a:rPr lang="pl-PL" dirty="0"/>
              <a:t>a</a:t>
            </a:r>
            <a:r>
              <a:rPr lang="pl-PL" dirty="0" smtClean="0"/>
              <a:t>rt</a:t>
            </a:r>
            <a:r>
              <a:rPr lang="pl-PL" dirty="0"/>
              <a:t>. 82).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u="sng" dirty="0"/>
              <a:t>U</a:t>
            </a:r>
            <a:r>
              <a:rPr lang="pl-PL" sz="2800" b="1" u="sng" dirty="0" smtClean="0"/>
              <a:t>stawa z dnia 23 lipca 2003 r. </a:t>
            </a:r>
            <a:br>
              <a:rPr lang="pl-PL" sz="2800" b="1" u="sng" dirty="0" smtClean="0"/>
            </a:br>
            <a:r>
              <a:rPr lang="pl-PL" sz="2800" b="1" u="sng" dirty="0" smtClean="0"/>
              <a:t>o ochronie zabytków i opiece nad zabytkami</a:t>
            </a:r>
            <a:endParaRPr lang="pl-PL" sz="2800" b="1" u="sng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pl-PL" dirty="0" smtClean="0"/>
          </a:p>
          <a:p>
            <a:pPr>
              <a:buNone/>
            </a:pPr>
            <a:r>
              <a:rPr lang="pl-PL" dirty="0" smtClean="0"/>
              <a:t>	- Reguluje </a:t>
            </a:r>
            <a:r>
              <a:rPr lang="pl-PL" dirty="0"/>
              <a:t>zasady ochrony zabytków i sprawowania nad nimi </a:t>
            </a:r>
            <a:r>
              <a:rPr lang="pl-PL" dirty="0" smtClean="0"/>
              <a:t>opieki;</a:t>
            </a:r>
          </a:p>
          <a:p>
            <a:pPr>
              <a:buNone/>
            </a:pPr>
            <a:r>
              <a:rPr lang="pl-PL" b="1" dirty="0"/>
              <a:t> </a:t>
            </a:r>
            <a:r>
              <a:rPr lang="pl-PL" dirty="0" smtClean="0"/>
              <a:t>	- </a:t>
            </a:r>
            <a:r>
              <a:rPr lang="pl-PL" dirty="0"/>
              <a:t>Według ustawy </a:t>
            </a:r>
            <a:r>
              <a:rPr lang="pl-PL" b="1" u="sng" dirty="0"/>
              <a:t>zabytkiem</a:t>
            </a:r>
            <a:r>
              <a:rPr lang="pl-PL" dirty="0"/>
              <a:t> jest nieruchomość lub rzecz ruchoma, ich części lub zespoły, będące dziełem człowieka lub związane z jego działalnością i stanowiące świadectwo minionej epoki bądź zdarzenia, których zachowanie leży w interesie społecznym ze względu na posiadaną wartość historyczną, artystyczną lub naukową </a:t>
            </a:r>
            <a:r>
              <a:rPr lang="pl-PL" dirty="0" smtClean="0"/>
              <a:t>(art.3</a:t>
            </a:r>
            <a:r>
              <a:rPr lang="pl-PL" dirty="0"/>
              <a:t>).</a:t>
            </a:r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b="1" dirty="0" smtClean="0"/>
              <a:t>Prawną ochroną objęte są, bez względu na stan zachowania: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zabytki ruchome</a:t>
            </a:r>
          </a:p>
          <a:p>
            <a:r>
              <a:rPr lang="pl-PL" dirty="0" smtClean="0"/>
              <a:t>zabytki nieruchome</a:t>
            </a:r>
          </a:p>
          <a:p>
            <a:r>
              <a:rPr lang="pl-PL" dirty="0" smtClean="0"/>
              <a:t>zabytki archeologiczne</a:t>
            </a:r>
          </a:p>
          <a:p>
            <a:r>
              <a:rPr lang="pl-PL" dirty="0" smtClean="0"/>
              <a:t>nazwy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pl-PL" sz="3600" b="1" dirty="0"/>
              <a:t> </a:t>
            </a:r>
            <a:r>
              <a:rPr lang="pl-PL" sz="3600" dirty="0" smtClean="0"/>
              <a:t>Do </a:t>
            </a:r>
            <a:r>
              <a:rPr lang="pl-PL" sz="3600" b="1" dirty="0" smtClean="0"/>
              <a:t>zabytków ruchomych</a:t>
            </a:r>
            <a:r>
              <a:rPr lang="pl-PL" sz="3600" dirty="0" smtClean="0"/>
              <a:t> zalicza się: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pl-PL" dirty="0" smtClean="0"/>
              <a:t>	dzieła </a:t>
            </a:r>
            <a:r>
              <a:rPr lang="pl-PL" dirty="0"/>
              <a:t>sztuk plastycznych, rzemiosła artystycznego i sztuki użytkowej, kolekcje stanowiące zbiory przedmiotów zgromadzonych i uporządkowanych według koncepcji osób, które tworzyły te kolekcje, numizmaty oraz pamiątki historyczne, a zwłaszcza militaria, sztandary, pieczęcie, odznaki, medale i ordery, wytwory techniki, a zwłaszcza urządzenia, środki transportu oraz maszyny i narzędzia świadczące o kulturze materialnej, charakterystyczne dla dawnych i nowych form gospodarki, dokumentujące poziom nauki i rozwoju cywilizacyjnego, </a:t>
            </a:r>
            <a:r>
              <a:rPr lang="pl-PL" b="1" u="sng" dirty="0"/>
              <a:t>materiały biblioteczne</a:t>
            </a:r>
            <a:r>
              <a:rPr lang="pl-PL" b="1" u="sng" dirty="0" smtClean="0"/>
              <a:t>,</a:t>
            </a:r>
            <a:r>
              <a:rPr lang="pl-PL" dirty="0" smtClean="0"/>
              <a:t> </a:t>
            </a:r>
            <a:r>
              <a:rPr lang="pl-PL" dirty="0"/>
              <a:t>instrumenty muzyczne, wytwory sztuki ludowej i rękodzieła oraz inne obiekty etnograficzne, przedmioty upamiętniające wydarzenia historyczne bądź działalność wybitnych osobistości lub instytucji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b="1" dirty="0" smtClean="0"/>
              <a:t>Ustawa z dnia 27 czerwca 1997 r. </a:t>
            </a:r>
            <a:br>
              <a:rPr lang="pl-PL" sz="3200" b="1" dirty="0" smtClean="0"/>
            </a:br>
            <a:r>
              <a:rPr lang="pl-PL" sz="3200" b="1" dirty="0" smtClean="0"/>
              <a:t>o bibliotekach 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pl-PL" b="1" dirty="0" smtClean="0"/>
              <a:t>	</a:t>
            </a:r>
            <a:r>
              <a:rPr lang="pl-PL" b="1" u="sng" dirty="0" smtClean="0"/>
              <a:t>Materiałami </a:t>
            </a:r>
            <a:r>
              <a:rPr lang="pl-PL" b="1" u="sng" dirty="0"/>
              <a:t>bibliotecznymi</a:t>
            </a:r>
            <a:r>
              <a:rPr lang="pl-PL" dirty="0"/>
              <a:t> są w szczególności dokumenty zawierające utrwalony wyraz myśli ludzkiej, przeznaczone do rozpowszechniania, niezależne od nośnika fizycznego i sposobu zapisu treści, a zwłaszcza: dokumenty graficzne (piśmiennicze, kartograficzne, ikonograficzne i muzyczne), dźwiękowe, wizualne, audiowizualne i </a:t>
            </a:r>
            <a:r>
              <a:rPr lang="pl-PL" dirty="0" smtClean="0"/>
              <a:t>elektroniczne (art. 5)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smtClean="0"/>
              <a:t>Ustawa z dnia 23 lipca 2003 r. </a:t>
            </a:r>
            <a:br>
              <a:rPr lang="pl-PL" sz="2800" b="1" dirty="0" smtClean="0"/>
            </a:br>
            <a:r>
              <a:rPr lang="pl-PL" sz="2800" b="1" dirty="0" smtClean="0"/>
              <a:t>o ochronie zabytków i opiece nad zabytkami</a:t>
            </a:r>
            <a:r>
              <a:rPr lang="pl-PL" sz="2800" dirty="0" smtClean="0"/>
              <a:t> </a:t>
            </a:r>
            <a:br>
              <a:rPr lang="pl-PL" sz="2800" dirty="0" smtClean="0"/>
            </a:b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b="1" dirty="0" smtClean="0"/>
              <a:t> 	 </a:t>
            </a:r>
            <a:endParaRPr lang="pl-PL" dirty="0" smtClean="0"/>
          </a:p>
          <a:p>
            <a:pPr>
              <a:buNone/>
            </a:pPr>
            <a:r>
              <a:rPr lang="pl-PL" dirty="0"/>
              <a:t>	</a:t>
            </a:r>
            <a:r>
              <a:rPr lang="pl-PL" dirty="0" smtClean="0"/>
              <a:t>dzieli kompetencje i obowiązki w działaniach przy zabytkach na </a:t>
            </a:r>
            <a:r>
              <a:rPr lang="pl-PL" b="1" dirty="0" smtClean="0"/>
              <a:t>ochronę</a:t>
            </a:r>
            <a:r>
              <a:rPr lang="pl-PL" dirty="0" smtClean="0"/>
              <a:t> i </a:t>
            </a:r>
            <a:r>
              <a:rPr lang="pl-PL" b="1" dirty="0" smtClean="0"/>
              <a:t>opiekę</a:t>
            </a:r>
            <a:r>
              <a:rPr lang="pl-PL" dirty="0" smtClean="0"/>
              <a:t>:</a:t>
            </a:r>
          </a:p>
          <a:p>
            <a:pPr>
              <a:buNone/>
            </a:pPr>
            <a:r>
              <a:rPr lang="pl-PL" dirty="0" smtClean="0"/>
              <a:t>	- do </a:t>
            </a:r>
            <a:r>
              <a:rPr lang="pl-PL" b="1" u="sng" dirty="0" smtClean="0"/>
              <a:t>ochrony</a:t>
            </a:r>
            <a:r>
              <a:rPr lang="pl-PL" dirty="0" smtClean="0"/>
              <a:t> zobowiązane są organy administracji rządowej i samorządowej,</a:t>
            </a:r>
          </a:p>
          <a:p>
            <a:pPr>
              <a:buNone/>
            </a:pPr>
            <a:r>
              <a:rPr lang="pl-PL" dirty="0" smtClean="0"/>
              <a:t>	-</a:t>
            </a:r>
            <a:r>
              <a:rPr lang="pl-PL" b="1" dirty="0" smtClean="0"/>
              <a:t> </a:t>
            </a:r>
            <a:r>
              <a:rPr lang="pl-PL" b="1" u="sng" dirty="0" smtClean="0"/>
              <a:t>opieka</a:t>
            </a:r>
            <a:r>
              <a:rPr lang="pl-PL" dirty="0" smtClean="0"/>
              <a:t> należy do obowiązków właścicieli zabytków.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dlewnia metali">
  <a:themeElements>
    <a:clrScheme name="Odlewnia metali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dlewnia metali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dlewnia metali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1474</TotalTime>
  <Words>627</Words>
  <Application>Microsoft Office PowerPoint</Application>
  <PresentationFormat>Pokaz na ekranie (4:3)</PresentationFormat>
  <Paragraphs>116</Paragraphs>
  <Slides>34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34</vt:i4>
      </vt:variant>
    </vt:vector>
  </HeadingPairs>
  <TitlesOfParts>
    <vt:vector size="35" baseType="lpstr">
      <vt:lpstr>Odlewnia metali</vt:lpstr>
      <vt:lpstr>PRZESTRZEŃ INFORMACYJNA BIBLIOTEKI AKADEMICKIEJ </vt:lpstr>
      <vt:lpstr>. </vt:lpstr>
      <vt:lpstr>Podstawowe akty prawne w zakresie ochrony dziedzictwa kulturowego w Polsce </vt:lpstr>
      <vt:lpstr>.</vt:lpstr>
      <vt:lpstr>Ustawa z dnia 23 lipca 2003 r.  o ochronie zabytków i opiece nad zabytkami</vt:lpstr>
      <vt:lpstr>Prawną ochroną objęte są, bez względu na stan zachowania:</vt:lpstr>
      <vt:lpstr> Do zabytków ruchomych zalicza się: </vt:lpstr>
      <vt:lpstr>Ustawa z dnia 27 czerwca 1997 r.  o bibliotekach </vt:lpstr>
      <vt:lpstr>Ustawa z dnia 23 lipca 2003 r.  o ochronie zabytków i opiece nad zabytkami  </vt:lpstr>
      <vt:lpstr>Materiały biblioteczne, o których mowa w ustawie, podlegają opiece, przez którą rozumie się:  </vt:lpstr>
      <vt:lpstr>Według ustawy z dnia 23 lipca 2003 r.  o ochronie zabytków i opiece nad zabytkami</vt:lpstr>
      <vt:lpstr>.</vt:lpstr>
      <vt:lpstr>Ustawa z dnia 30 kwietnia 2010 r.  o zasadach finansowania nauki  </vt:lpstr>
      <vt:lpstr>Działania podejmowane przez Bibliotekę Uniwersytecką w Kielcach na rzecz upowszechniania nauki i ochrony dziedzictwa kulturowego</vt:lpstr>
      <vt:lpstr>Digitalizacja Kolekcji XIX-wiecznej</vt:lpstr>
      <vt:lpstr>Kolekcja XIX-wieczna (przykłady) Biblia łacińsko-polska, czyli Pismo Święte Starego i Nowego Testamentu,  we czterech tomach, Warszawa: Gebethner i Wolff 1885-1887</vt:lpstr>
      <vt:lpstr>Kolekcja XIX-wieczna (przykłady) Samuel Bogumił Linde, Słownik języka polskiego, t. 1- , wyd. 2 popr. i pomnożone, Lwów: staraniem i nakładem Zakładu Narodowego im. Ossolińskich 1854-</vt:lpstr>
      <vt:lpstr>Opracowanie oraz udostępnienie druków z kolekcji rodziny Morrisey – mającej polskie korzenie, mieszkającej w Los Angeles  </vt:lpstr>
      <vt:lpstr> Polonica z kolekcji rodziny Morrisey (przykłady) Tadeusz Bor-Komorowski, The secret army, Nashville 1984</vt:lpstr>
      <vt:lpstr>Polonica z kolekcji rodziny Morrisey (przykłady) Tadeusz Bor-Komorowski, The secret army, Nashville 1984</vt:lpstr>
      <vt:lpstr>Polonica (i inne publikacje) z kolekcji rodziny Morrisey (fragment)</vt:lpstr>
      <vt:lpstr>Biblioteka Klasztoru Benedyktynów na Świętym Krzyżu Gabinet Świętokrzyski</vt:lpstr>
      <vt:lpstr>Gabinet Świętokrzyski (przykłady z kolekcji) Chrestomatia staropolska. Teksty do roku 1543, wybór i oprac. W. Wydra, W.R. Rzepka, red. nauk. W. Kuraszkiewicz, Wrocław 1984.  </vt:lpstr>
      <vt:lpstr>Gabinet Świętokrzyski  (przykłady z kolekcji) 1. Edward Chwalewik, Zbiory polskie. Archiwa, biblioteki, gabinety, galerie muzea i inne zbiory pamiątek przeszłości w ojczyźnie i na obczyźnie w porządku alfabetycznym według miejscowości ułożone, t. 1-2, Kraków 1991 2. Klemens Chojan, Święty Krzyż. Przewodnik po zabytkach Świętokrzyskich, Kielce 2009  </vt:lpstr>
      <vt:lpstr>Digitalizacja zasobu archiwum domowego Emila Zegadłowicza</vt:lpstr>
      <vt:lpstr>Materiały z archiwum domowego Emila Zegadłowicza przeznaczone do konserwacji (przykłady) </vt:lpstr>
      <vt:lpstr>Index Lectionum, Kraków 3.10.1906 Wymiary: 18, 8 cm x 21 cm, 38 stron + okładka Stan zachowania: zabrudzenia powierzchniowe, plamy, pożółkły, karty zbrązowiałe Oprawa: tektura łączona na grzbiecie płótnem – płótno silnie uszkodzone na grzbiecie, z przetarciami</vt:lpstr>
      <vt:lpstr>Legitymacja Związku Obrony Kresów Zachodnich, Okręg Poznański, 1928 1 karta, wymiary: 13 cm x 9 cm Stan zachowania: zabrudzenia powierzchniowe, intensywne plamy,  papier kruchy pozałamywany z drobnymi rozdarciami i ubytkami, uszkodzenia narożników</vt:lpstr>
      <vt:lpstr>List z 4.01.1875 r. 1 karta, wymiary: 29,5 cm x 34,5 cm Stan zachowania: zabrudzenia powierzchniowe, intensywne plamy, papier kruchy z rozdarciami i ubytkami, uszkodzenia narożników i krawędzi</vt:lpstr>
      <vt:lpstr>Lista obecnych na pierwszym, organizacyjnym zebraniu Związku Zawodowego Literatów Polskich, 1920 r. 1 karta, wymiary: 43 cm x 35,5 cm Stan zachowania: zabrudzenia powierzchniowe, papier kruchy pozałamywany z  rozdarciami i ubytkami, uszkodzenia narożników, ślady wielokrotnego składania</vt:lpstr>
      <vt:lpstr>Materiały rodzinne (list lub utwór w języku niemieckim, 1847)  1 karta, wymiary: 43 cm x 27 cm Stan zachowania: zabrudzenia powierzchniowe, papier zagrzybiony i kruchy, z rozdarciami i ubytkami; karta wielokrotnie składana (przed konserwacją) </vt:lpstr>
      <vt:lpstr>Materiały rodzinne, (list lub utwór w języku niemieckim, 1847)  (w trakcje konserwacji)</vt:lpstr>
      <vt:lpstr>Materiały rodzinne (list lub utwór w języku niemieckim) (po konserwacji)</vt:lpstr>
      <vt:lpstr>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Digitalizacja i upowszechnianie wirtualne zbiorów specjalnych jako forma popularyzacji dziedzictwa kulturowego na przykładzie działalności Biblioteki Uniwersyteckiej w Kielcach</dc:title>
  <dc:creator>Ola</dc:creator>
  <cp:lastModifiedBy>Ola</cp:lastModifiedBy>
  <cp:revision>28</cp:revision>
  <dcterms:created xsi:type="dcterms:W3CDTF">2017-04-27T19:03:06Z</dcterms:created>
  <dcterms:modified xsi:type="dcterms:W3CDTF">2017-05-01T07:41:25Z</dcterms:modified>
</cp:coreProperties>
</file>