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4687" r:id="rId1"/>
  </p:sldMasterIdLst>
  <p:notesMasterIdLst>
    <p:notesMasterId r:id="rId15"/>
  </p:notesMasterIdLst>
  <p:sldIdLst>
    <p:sldId id="258" r:id="rId2"/>
    <p:sldId id="322" r:id="rId3"/>
    <p:sldId id="286" r:id="rId4"/>
    <p:sldId id="312" r:id="rId5"/>
    <p:sldId id="321" r:id="rId6"/>
    <p:sldId id="291" r:id="rId7"/>
    <p:sldId id="313" r:id="rId8"/>
    <p:sldId id="314" r:id="rId9"/>
    <p:sldId id="317" r:id="rId10"/>
    <p:sldId id="315" r:id="rId11"/>
    <p:sldId id="318" r:id="rId12"/>
    <p:sldId id="323" r:id="rId13"/>
    <p:sldId id="319" r:id="rId14"/>
  </p:sldIdLst>
  <p:sldSz cx="9144000" cy="6858000" type="screen4x3"/>
  <p:notesSz cx="6858000" cy="9144000"/>
  <p:embeddedFontLst>
    <p:embeddedFont>
      <p:font typeface="Calibri" pitchFamily="34" charset="0"/>
      <p:regular r:id="rId16"/>
      <p:bold r:id="rId17"/>
      <p:italic r:id="rId18"/>
      <p:boldItalic r:id="rId19"/>
    </p:embeddedFont>
    <p:embeddedFont>
      <p:font typeface="Tahoma" pitchFamily="34" charset="0"/>
      <p:regular r:id="rId20"/>
      <p:bold r:id="rId21"/>
    </p:embeddedFont>
    <p:embeddedFont>
      <p:font typeface="Corbel" pitchFamily="34" charset="0"/>
      <p:regular r:id="rId22"/>
      <p:bold r:id="rId23"/>
      <p:italic r:id="rId24"/>
      <p:boldItalic r:id="rId25"/>
    </p:embeddedFont>
    <p:embeddedFont>
      <p:font typeface="Cambria" pitchFamily="18" charset="0"/>
      <p:regular r:id="rId26"/>
      <p:bold r:id="rId27"/>
      <p:italic r:id="rId28"/>
      <p:boldItalic r:id="rId29"/>
    </p:embeddedFont>
    <p:embeddedFont>
      <p:font typeface="Wingdings 2" pitchFamily="18" charset="2"/>
      <p:regular r:id="rId30"/>
    </p:embeddedFont>
    <p:embeddedFont>
      <p:font typeface="Rockwell" pitchFamily="18" charset="0"/>
      <p:regular r:id="rId31"/>
      <p:bold r:id="rId32"/>
      <p:italic r:id="rId33"/>
      <p:boldItalic r:id="rId34"/>
    </p:embeddedFont>
  </p:embeddedFontLst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621"/>
    <a:srgbClr val="FFFFFF"/>
    <a:srgbClr val="044D72"/>
    <a:srgbClr val="0099CC"/>
    <a:srgbClr val="0066FF"/>
    <a:srgbClr val="DDDDDD"/>
    <a:srgbClr val="6699FF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50" autoAdjust="0"/>
    <p:restoredTop sz="96805" autoAdjust="0"/>
  </p:normalViewPr>
  <p:slideViewPr>
    <p:cSldViewPr>
      <p:cViewPr>
        <p:scale>
          <a:sx n="80" d="100"/>
          <a:sy n="80" d="100"/>
        </p:scale>
        <p:origin x="-1254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1974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34" Type="http://schemas.openxmlformats.org/officeDocument/2006/relationships/font" Target="fonts/font19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font" Target="fonts/font18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font" Target="fonts/font17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BD0B2FD8-1191-495A-AAF4-6C280A185360}" type="datetimeFigureOut">
              <a:rPr lang="uk-UA"/>
              <a:pPr>
                <a:defRPr/>
              </a:pPr>
              <a:t>23.11.2010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uk-UA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448A12C3-9585-452C-86D2-E7EED605991E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2CE4EE-8948-4D97-905E-32D8495A9625}" type="slidenum">
              <a:rPr lang="uk-UA" smtClean="0"/>
              <a:pPr/>
              <a:t>1</a:t>
            </a:fld>
            <a:endParaRPr 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із двома округленими протилежними кутами 3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uk-UA" smtClean="0"/>
              <a:t>Зразок підзаголовка</a:t>
            </a:r>
            <a:endParaRPr lang="en-US"/>
          </a:p>
        </p:txBody>
      </p:sp>
      <p:sp>
        <p:nvSpPr>
          <p:cNvPr id="5" name="Місце для дати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2BF7E788-C624-4CBD-9A1E-74EC6173BD97}" type="datetimeFigureOut">
              <a:rPr lang="uk-UA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6" name="Місце для номера слайда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EB6665FE-7B59-456C-82E5-D92C69E8208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7" name="Місце для нижнього колонтитула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нижнього колонтитула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дати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1958D-37F5-4506-B313-CF5B17C12FCD}" type="datetimeFigureOut">
              <a:rPr lang="uk-UA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6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EE3B6-76B8-44F8-80FC-224F41CA375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нижнього колонтитула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дати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192FD-436B-41E4-A590-1F8529FF56A1}" type="datetimeFigureOut">
              <a:rPr lang="uk-UA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6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50879-F602-4F7B-AB26-AC892459B7A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B00E04-2067-4951-8518-1B4D3C106B1E}" type="datetimeFigureOut">
              <a:rPr lang="uk-UA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A2756B-54A0-4573-A401-1CEEDDC1671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CF25E936-5DD9-494F-873A-9A2C1D0D866C}" type="datetimeFigureOut">
              <a:rPr lang="uk-UA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6" name="Місце для номера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1D67B7DE-2ACE-418D-9695-9F7CF2D20BC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7" name="Місце для нижнього колонтитула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6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2EA1C1-2738-4859-ACE6-DC4B61E82E18}" type="datetimeFigureOut">
              <a:rPr lang="uk-UA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7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1989839-F4D0-48B2-AF03-94D0DB46ADE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Прямокутник 7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9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DAA213-1045-4493-A91E-EFB971E6F017}" type="datetimeFigureOut">
              <a:rPr lang="uk-UA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10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Місце для номера слайда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5EFD43-41DD-41AE-ADA8-0D1D58A2115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4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062621-154E-4F63-AE4E-50EDB47B7B5B}" type="datetimeFigureOut">
              <a:rPr lang="uk-UA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5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9E53F0-1A0F-42B0-95F6-FD01B3397E6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ижнього колонтитула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Місце для дати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B1AC2-2C95-4E9D-A85D-D896699C7D7D}" type="datetimeFigureOut">
              <a:rPr lang="uk-UA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4" name="Місце для номера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F82D9-A27B-4329-8126-6DCFC046ED0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6" name="Місце для дати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DF6C9EA9-9EF2-468E-B040-3C1FA2B93897}" type="datetimeFigureOut">
              <a:rPr lang="uk-UA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7" name="Місце для номера слайда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78AB95BB-5DB5-44F5-B6FE-58FA2DE6AD6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8" name="Місце для нижнього колонтитула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13" name="Місце для зображення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uk-UA" noProof="0" smtClean="0"/>
              <a:t>Клацніть піктограму, щоб додати зображення</a:t>
            </a:r>
            <a:endParaRPr lang="en-US" noProof="0" dirty="0"/>
          </a:p>
        </p:txBody>
      </p:sp>
      <p:sp>
        <p:nvSpPr>
          <p:cNvPr id="5" name="Місце для дати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D9E75315-1F8F-4A68-ADA6-9EB159F7EACE}" type="datetimeFigureOut">
              <a:rPr lang="uk-UA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6" name="Місце для номера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2D2B0341-BF1F-4FD9-9DAC-E1F733A3DBC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7" name="Місце для нижнього колонтитула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6000">
              <a:schemeClr val="accent2">
                <a:lumMod val="60000"/>
                <a:lumOff val="40000"/>
              </a:schemeClr>
            </a:gs>
            <a:gs pos="100000">
              <a:schemeClr val="bg2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із двома округленими протилежними кут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fld id="{D349AE79-F95E-4A9D-93DD-BCC6B4E21A5A}" type="datetimeFigureOut">
              <a:rPr lang="uk-UA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11C0C730-95D6-460A-ABA8-97F39A8A077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1033" name="Місце для тексту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900" r:id="rId1"/>
    <p:sldLayoutId id="2147484901" r:id="rId2"/>
    <p:sldLayoutId id="2147484902" r:id="rId3"/>
    <p:sldLayoutId id="2147484903" r:id="rId4"/>
    <p:sldLayoutId id="2147484904" r:id="rId5"/>
    <p:sldLayoutId id="2147484905" r:id="rId6"/>
    <p:sldLayoutId id="2147484897" r:id="rId7"/>
    <p:sldLayoutId id="2147484906" r:id="rId8"/>
    <p:sldLayoutId id="2147484907" r:id="rId9"/>
    <p:sldLayoutId id="2147484898" r:id="rId10"/>
    <p:sldLayoutId id="2147484899" r:id="rId11"/>
  </p:sldLayoutIdLst>
  <p:transition spd="slow">
    <p:strips dir="rd"/>
  </p:transition>
  <p:timing>
    <p:tnLst>
      <p:par>
        <p:cTn id="1" dur="indefinite" restart="never" nodeType="tmRoot"/>
      </p:par>
    </p:tnLst>
  </p:timing>
  <p:txStyles>
    <p:titleStyle>
      <a:lvl1pPr marL="53975" indent="-53975"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BBFAFF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BBFAFF"/>
          </a:solidFill>
          <a:latin typeface="Cambria" pitchFamily="18" charset="0"/>
        </a:defRPr>
      </a:lvl2pPr>
      <a:lvl3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BBFAFF"/>
          </a:solidFill>
          <a:latin typeface="Cambria" pitchFamily="18" charset="0"/>
        </a:defRPr>
      </a:lvl3pPr>
      <a:lvl4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BBFAFF"/>
          </a:solidFill>
          <a:latin typeface="Cambria" pitchFamily="18" charset="0"/>
        </a:defRPr>
      </a:lvl4pPr>
      <a:lvl5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BBFAFF"/>
          </a:solidFill>
          <a:latin typeface="Cambria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BBFAFF"/>
          </a:solidFill>
          <a:latin typeface="Cambria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BBFAFF"/>
          </a:solidFill>
          <a:latin typeface="Cambria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BBFAFF"/>
          </a:solidFill>
          <a:latin typeface="Cambria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BBFAFF"/>
          </a:solidFill>
          <a:latin typeface="Cambria" pitchFamily="18" charset="0"/>
        </a:defRPr>
      </a:lvl9pPr>
      <a:extLst/>
    </p:titleStyle>
    <p:bodyStyle>
      <a:lvl1pPr marL="292100" indent="-2921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eaLnBrk="0" fontAlgn="base" hangingPunct="0">
        <a:spcBef>
          <a:spcPts val="400"/>
        </a:spcBef>
        <a:spcAft>
          <a:spcPct val="0"/>
        </a:spcAft>
        <a:buClr>
          <a:srgbClr val="0BD0D9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400"/>
        </a:spcBef>
        <a:spcAft>
          <a:spcPct val="0"/>
        </a:spcAft>
        <a:buClr>
          <a:srgbClr val="0BD0D9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eaLnBrk="0" fontAlgn="base" hangingPunct="0">
        <a:spcBef>
          <a:spcPts val="400"/>
        </a:spcBef>
        <a:spcAft>
          <a:spcPct val="0"/>
        </a:spcAft>
        <a:buClr>
          <a:srgbClr val="0BD0D9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286250" y="4572000"/>
            <a:ext cx="4357688" cy="1714500"/>
          </a:xfrm>
          <a:prstGeom prst="rect">
            <a:avLst/>
          </a:prstGeom>
          <a:gradFill>
            <a:gsLst>
              <a:gs pos="65000">
                <a:schemeClr val="bg1">
                  <a:shade val="100000"/>
                  <a:satMod val="150000"/>
                  <a:alpha val="32000"/>
                </a:schemeClr>
              </a:gs>
              <a:gs pos="65000">
                <a:schemeClr val="bg1">
                  <a:shade val="90000"/>
                  <a:satMod val="375000"/>
                </a:schemeClr>
              </a:gs>
              <a:gs pos="100000">
                <a:schemeClr val="lt1">
                  <a:tint val="88000"/>
                  <a:satMod val="400000"/>
                </a:schemeClr>
              </a:gs>
            </a:gsLst>
            <a:lin ang="4200000" scaled="0"/>
          </a:gradFill>
          <a:ln>
            <a:solidFill>
              <a:schemeClr val="tx2">
                <a:lumMod val="90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tIns="64008" anchor="ctr"/>
          <a:lstStyle/>
          <a:p>
            <a:pPr algn="ctr"/>
            <a:r>
              <a:rPr lang="uk-UA" sz="2000">
                <a:solidFill>
                  <a:srgbClr val="A8C6D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Пікуляк Микола</a:t>
            </a:r>
          </a:p>
          <a:p>
            <a:pPr algn="ctr"/>
            <a:r>
              <a:rPr lang="uk-UA" sz="2000">
                <a:solidFill>
                  <a:srgbClr val="A8C6D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Прикарпатський національний університет</a:t>
            </a:r>
          </a:p>
          <a:p>
            <a:pPr algn="ctr"/>
            <a:r>
              <a:rPr lang="uk-UA" sz="2000">
                <a:solidFill>
                  <a:srgbClr val="A8C6D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ім. В.Стефаника, </a:t>
            </a:r>
          </a:p>
          <a:p>
            <a:pPr algn="ctr"/>
            <a:r>
              <a:rPr lang="uk-UA" sz="2000">
                <a:solidFill>
                  <a:srgbClr val="A8C6D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м.Івано-Франківськ </a:t>
            </a:r>
          </a:p>
        </p:txBody>
      </p:sp>
      <p:sp>
        <p:nvSpPr>
          <p:cNvPr id="10243" name="Прямоугольник 1"/>
          <p:cNvSpPr>
            <a:spLocks noChangeArrowheads="1"/>
          </p:cNvSpPr>
          <p:nvPr/>
        </p:nvSpPr>
        <p:spPr bwMode="auto">
          <a:xfrm>
            <a:off x="2643188" y="785813"/>
            <a:ext cx="57023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000"/>
              <a:t>МАТРИЧНИЙ МЕТОД ПОБУДОВИ ІНДИВІДУАЛЬНОЇ ТРАЄКТОРІЇ В АДАПТИВНІЙ СИСТЕМІ ДИСТАНЦІЙНОГО НАВЧАННЯ І КОНТРОЛЮ ЗНАНЬ</a:t>
            </a:r>
            <a:endParaRPr lang="ru-RU" sz="2000">
              <a:latin typeface="Corbel" pitchFamily="34" charset="0"/>
            </a:endParaRPr>
          </a:p>
        </p:txBody>
      </p:sp>
      <p:pic>
        <p:nvPicPr>
          <p:cNvPr id="10244" name="Рисунок 5" descr="earth-and-mouse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85750"/>
            <a:ext cx="26670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50" y="857250"/>
            <a:ext cx="7637463" cy="5429250"/>
          </a:xfrm>
          <a:prstGeom prst="rect">
            <a:avLst/>
          </a:prstGeom>
          <a:gradFill>
            <a:gsLst>
              <a:gs pos="0">
                <a:schemeClr val="bg2">
                  <a:lumMod val="75000"/>
                  <a:alpha val="4000"/>
                </a:schemeClr>
              </a:gs>
              <a:gs pos="62000">
                <a:schemeClr val="accent1">
                  <a:tint val="30000"/>
                  <a:satMod val="180000"/>
                </a:schemeClr>
              </a:gs>
              <a:gs pos="100000">
                <a:schemeClr val="accent1">
                  <a:tint val="22000"/>
                  <a:satMod val="180000"/>
                </a:schemeClr>
              </a:gs>
            </a:gsLst>
          </a:gra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uk-UA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662988" y="0"/>
            <a:ext cx="481012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rbel" pitchFamily="34" charset="0"/>
              </a:rPr>
              <a:t>10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rbel" pitchFamily="34" charset="0"/>
            </a:endParaRPr>
          </a:p>
        </p:txBody>
      </p:sp>
      <p:sp>
        <p:nvSpPr>
          <p:cNvPr id="19461" name="Прямоугольник 1"/>
          <p:cNvSpPr>
            <a:spLocks noChangeArrowheads="1"/>
          </p:cNvSpPr>
          <p:nvPr/>
        </p:nvSpPr>
        <p:spPr bwMode="auto">
          <a:xfrm>
            <a:off x="1214438" y="1000125"/>
            <a:ext cx="67865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1700">
                <a:solidFill>
                  <a:schemeClr val="bg1"/>
                </a:solidFill>
              </a:rPr>
              <a:t>Приклад опрацювання матриці </a:t>
            </a:r>
            <a:r>
              <a:rPr lang="en-US" sz="1700">
                <a:solidFill>
                  <a:schemeClr val="bg1"/>
                </a:solidFill>
              </a:rPr>
              <a:t>V </a:t>
            </a:r>
            <a:r>
              <a:rPr lang="uk-UA" sz="1700">
                <a:solidFill>
                  <a:schemeClr val="bg1"/>
                </a:solidFill>
              </a:rPr>
              <a:t>розміром (</a:t>
            </a:r>
            <a:r>
              <a:rPr lang="en-US" sz="1700">
                <a:solidFill>
                  <a:schemeClr val="bg1"/>
                </a:solidFill>
              </a:rPr>
              <a:t>n+1)x(m+1)</a:t>
            </a:r>
            <a:endParaRPr lang="uk-UA" sz="1700">
              <a:solidFill>
                <a:schemeClr val="bg1"/>
              </a:solidFill>
              <a:cs typeface="Tahoma" pitchFamily="34" charset="0"/>
            </a:endParaRPr>
          </a:p>
        </p:txBody>
      </p:sp>
      <p:pic>
        <p:nvPicPr>
          <p:cNvPr id="19462" name="Рисунок 8" descr="tab1-н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1714500"/>
            <a:ext cx="68770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Рисунок 7" descr="даны до алгоритму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38" y="4071938"/>
            <a:ext cx="58261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50" y="857250"/>
            <a:ext cx="7637463" cy="5429250"/>
          </a:xfrm>
          <a:prstGeom prst="rect">
            <a:avLst/>
          </a:prstGeom>
          <a:gradFill>
            <a:gsLst>
              <a:gs pos="0">
                <a:schemeClr val="bg2">
                  <a:lumMod val="75000"/>
                  <a:alpha val="4000"/>
                </a:schemeClr>
              </a:gs>
              <a:gs pos="62000">
                <a:schemeClr val="accent1">
                  <a:tint val="30000"/>
                  <a:satMod val="180000"/>
                </a:schemeClr>
              </a:gs>
              <a:gs pos="100000">
                <a:schemeClr val="accent1">
                  <a:tint val="22000"/>
                  <a:satMod val="180000"/>
                </a:schemeClr>
              </a:gs>
            </a:gsLst>
          </a:gra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uk-UA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683625" y="0"/>
            <a:ext cx="46037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rbel" pitchFamily="34" charset="0"/>
              </a:rPr>
              <a:t>11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rbel" pitchFamily="34" charset="0"/>
            </a:endParaRPr>
          </a:p>
        </p:txBody>
      </p:sp>
      <p:sp>
        <p:nvSpPr>
          <p:cNvPr id="20485" name="Прямоугольник 1"/>
          <p:cNvSpPr>
            <a:spLocks noChangeArrowheads="1"/>
          </p:cNvSpPr>
          <p:nvPr/>
        </p:nvSpPr>
        <p:spPr bwMode="auto">
          <a:xfrm>
            <a:off x="1214438" y="1428750"/>
            <a:ext cx="67865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1700">
                <a:solidFill>
                  <a:schemeClr val="bg1"/>
                </a:solidFill>
              </a:rPr>
              <a:t>Приклад опрацювання матриці </a:t>
            </a:r>
            <a:r>
              <a:rPr lang="en-US" sz="1700">
                <a:solidFill>
                  <a:schemeClr val="bg1"/>
                </a:solidFill>
              </a:rPr>
              <a:t>V </a:t>
            </a:r>
            <a:r>
              <a:rPr lang="uk-UA" sz="1700">
                <a:solidFill>
                  <a:schemeClr val="bg1"/>
                </a:solidFill>
              </a:rPr>
              <a:t>розміром (</a:t>
            </a:r>
            <a:r>
              <a:rPr lang="en-US" sz="1700">
                <a:solidFill>
                  <a:schemeClr val="bg1"/>
                </a:solidFill>
              </a:rPr>
              <a:t>n+1)x(m+1)</a:t>
            </a:r>
            <a:endParaRPr lang="uk-UA" sz="1700">
              <a:solidFill>
                <a:schemeClr val="bg1"/>
              </a:solidFill>
              <a:cs typeface="Tahoma" pitchFamily="34" charset="0"/>
            </a:endParaRPr>
          </a:p>
        </p:txBody>
      </p:sp>
      <p:pic>
        <p:nvPicPr>
          <p:cNvPr id="20487" name="Рисунок 6" descr="даны до алгоритму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4643446"/>
            <a:ext cx="57737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tab2-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042" y="2285992"/>
            <a:ext cx="6262285" cy="1917873"/>
          </a:xfrm>
          <a:prstGeom prst="rect">
            <a:avLst/>
          </a:prstGeom>
        </p:spPr>
      </p:pic>
    </p:spTree>
  </p:cSld>
  <p:clrMapOvr>
    <a:masterClrMapping/>
  </p:clrMapOvr>
  <p:transition spd="slow" advClick="0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50" y="857250"/>
            <a:ext cx="7637463" cy="5429250"/>
          </a:xfrm>
          <a:prstGeom prst="rect">
            <a:avLst/>
          </a:prstGeom>
          <a:gradFill>
            <a:gsLst>
              <a:gs pos="0">
                <a:schemeClr val="bg2">
                  <a:lumMod val="75000"/>
                  <a:alpha val="4000"/>
                </a:schemeClr>
              </a:gs>
              <a:gs pos="62000">
                <a:schemeClr val="accent1">
                  <a:tint val="30000"/>
                  <a:satMod val="180000"/>
                </a:schemeClr>
              </a:gs>
              <a:gs pos="100000">
                <a:schemeClr val="accent1">
                  <a:tint val="22000"/>
                  <a:satMod val="180000"/>
                </a:schemeClr>
              </a:gs>
            </a:gsLst>
          </a:gra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uk-UA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683625" y="0"/>
            <a:ext cx="46037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rbel" pitchFamily="34" charset="0"/>
              </a:rPr>
              <a:t>11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rbel" pitchFamily="34" charset="0"/>
            </a:endParaRPr>
          </a:p>
        </p:txBody>
      </p:sp>
      <p:sp>
        <p:nvSpPr>
          <p:cNvPr id="20485" name="Прямоугольник 1"/>
          <p:cNvSpPr>
            <a:spLocks noChangeArrowheads="1"/>
          </p:cNvSpPr>
          <p:nvPr/>
        </p:nvSpPr>
        <p:spPr bwMode="auto">
          <a:xfrm>
            <a:off x="1214438" y="1428750"/>
            <a:ext cx="67865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1700">
                <a:solidFill>
                  <a:schemeClr val="bg1"/>
                </a:solidFill>
              </a:rPr>
              <a:t>Приклад опрацювання матриці </a:t>
            </a:r>
            <a:r>
              <a:rPr lang="en-US" sz="1700">
                <a:solidFill>
                  <a:schemeClr val="bg1"/>
                </a:solidFill>
              </a:rPr>
              <a:t>V </a:t>
            </a:r>
            <a:r>
              <a:rPr lang="uk-UA" sz="1700">
                <a:solidFill>
                  <a:schemeClr val="bg1"/>
                </a:solidFill>
              </a:rPr>
              <a:t>розміром (</a:t>
            </a:r>
            <a:r>
              <a:rPr lang="en-US" sz="1700">
                <a:solidFill>
                  <a:schemeClr val="bg1"/>
                </a:solidFill>
              </a:rPr>
              <a:t>n+1)x(m+1)</a:t>
            </a:r>
            <a:endParaRPr lang="uk-UA" sz="1700">
              <a:solidFill>
                <a:schemeClr val="bg1"/>
              </a:solidFill>
              <a:cs typeface="Tahoma" pitchFamily="34" charset="0"/>
            </a:endParaRPr>
          </a:p>
        </p:txBody>
      </p:sp>
      <p:pic>
        <p:nvPicPr>
          <p:cNvPr id="20486" name="Рисунок 9" descr="tab3-н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2286000"/>
            <a:ext cx="67532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кутник 5"/>
          <p:cNvSpPr/>
          <p:nvPr/>
        </p:nvSpPr>
        <p:spPr>
          <a:xfrm>
            <a:off x="857250" y="428625"/>
            <a:ext cx="7715250" cy="521493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alpha val="0"/>
                </a:schemeClr>
              </a:gs>
              <a:gs pos="62000">
                <a:schemeClr val="accent1">
                  <a:tint val="30000"/>
                  <a:satMod val="180000"/>
                </a:schemeClr>
              </a:gs>
              <a:gs pos="100000">
                <a:schemeClr val="accent1">
                  <a:tint val="22000"/>
                  <a:satMod val="18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07" name="Прямоугольник 1"/>
          <p:cNvSpPr>
            <a:spLocks noChangeArrowheads="1"/>
          </p:cNvSpPr>
          <p:nvPr/>
        </p:nvSpPr>
        <p:spPr bwMode="auto">
          <a:xfrm>
            <a:off x="1000125" y="500063"/>
            <a:ext cx="7500938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uk-UA" sz="2000" b="1">
                <a:solidFill>
                  <a:srgbClr val="011621"/>
                </a:solidFill>
                <a:cs typeface="Tahoma" pitchFamily="34" charset="0"/>
              </a:rPr>
              <a:t>Застосування описаного методу в системі дистанційного навчання і контролю знань дозволяє:</a:t>
            </a:r>
          </a:p>
          <a:p>
            <a:pPr>
              <a:lnSpc>
                <a:spcPct val="150000"/>
              </a:lnSpc>
            </a:pPr>
            <a:endParaRPr lang="uk-UA" sz="2000" b="1">
              <a:solidFill>
                <a:srgbClr val="011621"/>
              </a:solidFill>
              <a:cs typeface="Tahoma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uk-UA" sz="2000">
                <a:solidFill>
                  <a:srgbClr val="011621"/>
                </a:solidFill>
                <a:cs typeface="Tahoma" pitchFamily="34" charset="0"/>
              </a:rPr>
              <a:t>оптимізувати обчислення та обробку параметрів студентської моделі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uk-UA" sz="2000">
                <a:solidFill>
                  <a:srgbClr val="011621"/>
                </a:solidFill>
                <a:cs typeface="Tahoma" pitchFamily="34" charset="0"/>
              </a:rPr>
              <a:t>створити передумови для автоматичного формування індивідуальних курсів у відповідності з поставленою навчальною метою та рівнем попередньої підготовки студента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uk-UA" sz="2000">
                <a:solidFill>
                  <a:srgbClr val="011621"/>
                </a:solidFill>
                <a:cs typeface="Tahoma" pitchFamily="34" charset="0"/>
              </a:rPr>
              <a:t>динамічно адаптувати курс відповідно до здобутих студентом успіхів у процесі набуття знань</a:t>
            </a:r>
          </a:p>
          <a:p>
            <a:pPr>
              <a:lnSpc>
                <a:spcPct val="150000"/>
              </a:lnSpc>
            </a:pPr>
            <a:r>
              <a:rPr lang="uk-UA" sz="2000">
                <a:solidFill>
                  <a:srgbClr val="011621"/>
                </a:solidFill>
                <a:cs typeface="Tahoma" pitchFamily="34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683625" y="0"/>
            <a:ext cx="4794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rbel" pitchFamily="34" charset="0"/>
              </a:rPr>
              <a:t>12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rbel" pitchFamily="34" charset="0"/>
            </a:endParaRPr>
          </a:p>
        </p:txBody>
      </p:sp>
    </p:spTree>
  </p:cSld>
  <p:clrMapOvr>
    <a:masterClrMapping/>
  </p:clrMapOvr>
  <p:transition spd="slow" advClick="0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кутник 5"/>
          <p:cNvSpPr/>
          <p:nvPr/>
        </p:nvSpPr>
        <p:spPr>
          <a:xfrm>
            <a:off x="785813" y="2000250"/>
            <a:ext cx="7715250" cy="3857625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alpha val="0"/>
                </a:schemeClr>
              </a:gs>
              <a:gs pos="62000">
                <a:schemeClr val="accent1">
                  <a:tint val="30000"/>
                  <a:satMod val="180000"/>
                </a:schemeClr>
              </a:gs>
              <a:gs pos="100000">
                <a:schemeClr val="accent1">
                  <a:tint val="22000"/>
                  <a:satMod val="18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548680"/>
          </a:xfrm>
          <a:extLst>
            <a:ext uri="{909E8E84-426E-40DD-AFC4-6F175D3DCCD1}"/>
            <a:ext uri="{91240B29-F687-4F45-9708-019B960494DF}"/>
          </a:extLst>
        </p:spPr>
        <p:txBody>
          <a:bodyPr>
            <a:noAutofit/>
          </a:bodyPr>
          <a:lstStyle/>
          <a:p>
            <a:pPr marL="54864" indent="0" algn="ctr" eaLnBrk="1" fontAlgn="auto" hangingPunct="1"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Мета розробки та практичної реалізації матричного методу</a:t>
            </a:r>
            <a:endParaRPr lang="uk-UA" sz="28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1268" name="Прямоугольник 1"/>
          <p:cNvSpPr>
            <a:spLocks noChangeArrowheads="1"/>
          </p:cNvSpPr>
          <p:nvPr/>
        </p:nvSpPr>
        <p:spPr bwMode="auto">
          <a:xfrm>
            <a:off x="928688" y="2000250"/>
            <a:ext cx="74295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000">
                <a:solidFill>
                  <a:srgbClr val="011621"/>
                </a:solidFill>
              </a:rPr>
              <a:t>розробити динамічне індивідуальне подання навчального контенту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000">
                <a:solidFill>
                  <a:srgbClr val="011621"/>
                </a:solidFill>
              </a:rPr>
              <a:t>покращити рівень оволодіння навчальним матеріалом</a:t>
            </a:r>
            <a:endParaRPr lang="uk-UA" sz="2000">
              <a:solidFill>
                <a:srgbClr val="011621"/>
              </a:solidFill>
              <a:cs typeface="Tahoma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000">
                <a:solidFill>
                  <a:srgbClr val="011621"/>
                </a:solidFill>
                <a:cs typeface="Tahoma" pitchFamily="34" charset="0"/>
              </a:rPr>
              <a:t> </a:t>
            </a:r>
            <a:r>
              <a:rPr lang="uk-UA" sz="2000">
                <a:solidFill>
                  <a:srgbClr val="011621"/>
                </a:solidFill>
              </a:rPr>
              <a:t>збільшити швидкість проходження уроку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000">
                <a:solidFill>
                  <a:srgbClr val="011621"/>
                </a:solidFill>
              </a:rPr>
              <a:t>підсилити адаптивний ефект уроку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uk-UA" sz="2000">
              <a:solidFill>
                <a:srgbClr val="011621"/>
              </a:solidFill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02688" y="0"/>
            <a:ext cx="341312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rbel" pitchFamily="34" charset="0"/>
              </a:rPr>
              <a:t>2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rbel" pitchFamily="34" charset="0"/>
            </a:endParaRPr>
          </a:p>
        </p:txBody>
      </p:sp>
    </p:spTree>
  </p:cSld>
  <p:clrMapOvr>
    <a:masterClrMapping/>
  </p:clrMapOvr>
  <p:transition spd="slow" advClick="0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Box 74"/>
          <p:cNvSpPr txBox="1"/>
          <p:nvPr/>
        </p:nvSpPr>
        <p:spPr>
          <a:xfrm>
            <a:off x="8802688" y="0"/>
            <a:ext cx="3238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rbel" pitchFamily="34" charset="0"/>
              </a:rPr>
              <a:t>3</a:t>
            </a:r>
          </a:p>
        </p:txBody>
      </p:sp>
      <p:sp>
        <p:nvSpPr>
          <p:cNvPr id="80" name="Title 3"/>
          <p:cNvSpPr txBox="1">
            <a:spLocks/>
          </p:cNvSpPr>
          <p:nvPr/>
        </p:nvSpPr>
        <p:spPr>
          <a:xfrm>
            <a:off x="0" y="500063"/>
            <a:ext cx="9144000" cy="549275"/>
          </a:xfrm>
          <a:prstGeom prst="rect">
            <a:avLst/>
          </a:prstGeom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uk-UA" sz="20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n-lt"/>
                <a:ea typeface="+mj-ea"/>
                <a:cs typeface="+mj-cs"/>
              </a:rPr>
              <a:t>Схематичне представлення взаємодії модулів в адаптивній системі</a:t>
            </a:r>
          </a:p>
        </p:txBody>
      </p:sp>
      <p:grpSp>
        <p:nvGrpSpPr>
          <p:cNvPr id="12292" name="Групувати 26"/>
          <p:cNvGrpSpPr>
            <a:grpSpLocks/>
          </p:cNvGrpSpPr>
          <p:nvPr/>
        </p:nvGrpSpPr>
        <p:grpSpPr bwMode="auto">
          <a:xfrm>
            <a:off x="1011238" y="1214438"/>
            <a:ext cx="7204075" cy="5357812"/>
            <a:chOff x="1011238" y="1214438"/>
            <a:chExt cx="7204075" cy="5357812"/>
          </a:xfrm>
        </p:grpSpPr>
        <p:sp>
          <p:nvSpPr>
            <p:cNvPr id="79" name="Округлений прямокутник 78"/>
            <p:cNvSpPr/>
            <p:nvPr/>
          </p:nvSpPr>
          <p:spPr>
            <a:xfrm>
              <a:off x="1011238" y="1970088"/>
              <a:ext cx="347662" cy="2286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uk-UA" sz="1600" b="1" dirty="0">
                  <a:solidFill>
                    <a:schemeClr val="bg1"/>
                  </a:solidFill>
                </a:rPr>
                <a:t>с т </a:t>
              </a:r>
              <a:r>
                <a:rPr lang="uk-UA" sz="1600" b="1" dirty="0" err="1">
                  <a:solidFill>
                    <a:schemeClr val="bg1"/>
                  </a:solidFill>
                </a:rPr>
                <a:t>удент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82" name="Прямокутник 81"/>
            <p:cNvSpPr/>
            <p:nvPr/>
          </p:nvSpPr>
          <p:spPr>
            <a:xfrm>
              <a:off x="1714500" y="2714625"/>
              <a:ext cx="1928813" cy="78581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uk-UA" b="1" dirty="0">
                  <a:solidFill>
                    <a:schemeClr val="bg1"/>
                  </a:solidFill>
                </a:rPr>
                <a:t> </a:t>
              </a:r>
              <a:r>
                <a:rPr lang="uk-UA" sz="1600" b="1" dirty="0">
                  <a:solidFill>
                    <a:schemeClr val="bg1"/>
                  </a:solidFill>
                </a:rPr>
                <a:t>Навчальний модуль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84" name="Блок-схема: магнітний диск 83"/>
            <p:cNvSpPr/>
            <p:nvPr/>
          </p:nvSpPr>
          <p:spPr>
            <a:xfrm>
              <a:off x="2143125" y="1214438"/>
              <a:ext cx="920750" cy="1168400"/>
            </a:xfrm>
            <a:prstGeom prst="flowChartMagneticDisk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uk-UA" sz="1600" b="1" dirty="0">
                  <a:solidFill>
                    <a:schemeClr val="bg1"/>
                  </a:solidFill>
                </a:rPr>
                <a:t>База знань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85" name="Прямокутник 84"/>
            <p:cNvSpPr/>
            <p:nvPr/>
          </p:nvSpPr>
          <p:spPr>
            <a:xfrm>
              <a:off x="2071670" y="3857628"/>
              <a:ext cx="1171575" cy="121443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8" name="Овал 87"/>
            <p:cNvSpPr/>
            <p:nvPr/>
          </p:nvSpPr>
          <p:spPr>
            <a:xfrm>
              <a:off x="2131233" y="3964878"/>
              <a:ext cx="1057275" cy="987425"/>
            </a:xfrm>
            <a:prstGeom prst="ellipse">
              <a:avLst/>
            </a:prstGeom>
            <a:solidFill>
              <a:schemeClr val="accent1">
                <a:lumMod val="40000"/>
                <a:lumOff val="60000"/>
                <a:alpha val="53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uk-UA" sz="950" b="1" dirty="0">
                  <a:solidFill>
                    <a:schemeClr val="bg1"/>
                  </a:solidFill>
                </a:rPr>
                <a:t>модель</a:t>
              </a:r>
            </a:p>
            <a:p>
              <a:pPr algn="ctr">
                <a:defRPr/>
              </a:pPr>
              <a:r>
                <a:rPr lang="uk-UA" sz="950" b="1" dirty="0" err="1">
                  <a:solidFill>
                    <a:schemeClr val="bg1"/>
                  </a:solidFill>
                </a:rPr>
                <a:t>сту</a:t>
              </a:r>
              <a:r>
                <a:rPr lang="ru-RU" sz="950" b="1" dirty="0" err="1">
                  <a:solidFill>
                    <a:schemeClr val="bg1"/>
                  </a:solidFill>
                </a:rPr>
                <a:t>дента</a:t>
              </a:r>
              <a:endParaRPr lang="ru-RU" sz="950" b="1" dirty="0">
                <a:solidFill>
                  <a:schemeClr val="bg1"/>
                </a:solidFill>
              </a:endParaRPr>
            </a:p>
          </p:txBody>
        </p:sp>
        <p:sp>
          <p:nvSpPr>
            <p:cNvPr id="103" name="Прямокутник 102"/>
            <p:cNvSpPr/>
            <p:nvPr/>
          </p:nvSpPr>
          <p:spPr>
            <a:xfrm>
              <a:off x="4000500" y="4714875"/>
              <a:ext cx="1928813" cy="78581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uk-UA" b="1" dirty="0">
                  <a:solidFill>
                    <a:schemeClr val="bg1"/>
                  </a:solidFill>
                </a:rPr>
                <a:t> </a:t>
              </a:r>
              <a:r>
                <a:rPr lang="uk-UA" sz="1600" b="1" dirty="0">
                  <a:solidFill>
                    <a:schemeClr val="bg1"/>
                  </a:solidFill>
                </a:rPr>
                <a:t>Адаптивний модуль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05" name="Прямокутник 104"/>
            <p:cNvSpPr/>
            <p:nvPr/>
          </p:nvSpPr>
          <p:spPr>
            <a:xfrm>
              <a:off x="4000500" y="5786438"/>
              <a:ext cx="1928813" cy="78581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uk-UA" b="1" dirty="0">
                  <a:solidFill>
                    <a:schemeClr val="bg1"/>
                  </a:solidFill>
                </a:rPr>
                <a:t> </a:t>
              </a:r>
              <a:r>
                <a:rPr lang="uk-UA" sz="1600" b="1" dirty="0">
                  <a:solidFill>
                    <a:schemeClr val="bg1"/>
                  </a:solidFill>
                </a:rPr>
                <a:t>Модуль</a:t>
              </a:r>
            </a:p>
            <a:p>
              <a:pPr algn="ctr">
                <a:defRPr/>
              </a:pPr>
              <a:r>
                <a:rPr lang="uk-UA" sz="1600" b="1" dirty="0">
                  <a:solidFill>
                    <a:schemeClr val="bg1"/>
                  </a:solidFill>
                </a:rPr>
                <a:t>статистики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07" name="Блок-схема: магнітний диск 106"/>
            <p:cNvSpPr/>
            <p:nvPr/>
          </p:nvSpPr>
          <p:spPr>
            <a:xfrm>
              <a:off x="7064375" y="4464050"/>
              <a:ext cx="928688" cy="1285875"/>
            </a:xfrm>
            <a:prstGeom prst="flowChartMagneticDisk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uk-UA" sz="1000" b="1" dirty="0">
                  <a:solidFill>
                    <a:schemeClr val="bg1"/>
                  </a:solidFill>
                </a:rPr>
                <a:t>Бібліотека</a:t>
              </a:r>
            </a:p>
            <a:p>
              <a:pPr algn="ctr">
                <a:defRPr/>
              </a:pPr>
              <a:r>
                <a:rPr lang="uk-UA" sz="1000" b="1" dirty="0">
                  <a:solidFill>
                    <a:schemeClr val="bg1"/>
                  </a:solidFill>
                </a:rPr>
                <a:t>(СПНЗ)</a:t>
              </a:r>
              <a:endParaRPr lang="ru-RU" sz="1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40" name="Пряма сполучна лінія 139"/>
            <p:cNvCxnSpPr/>
            <p:nvPr/>
          </p:nvCxnSpPr>
          <p:spPr>
            <a:xfrm rot="5400000" flipH="1" flipV="1">
              <a:off x="7133431" y="2367757"/>
              <a:ext cx="735013" cy="0"/>
            </a:xfrm>
            <a:prstGeom prst="line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Пряма сполучна лінія 141"/>
            <p:cNvCxnSpPr/>
            <p:nvPr/>
          </p:nvCxnSpPr>
          <p:spPr>
            <a:xfrm rot="10800000">
              <a:off x="3357563" y="2000250"/>
              <a:ext cx="4143375" cy="1588"/>
            </a:xfrm>
            <a:prstGeom prst="line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Пряма зі стрілкою 144"/>
            <p:cNvCxnSpPr/>
            <p:nvPr/>
          </p:nvCxnSpPr>
          <p:spPr>
            <a:xfrm rot="5400000">
              <a:off x="3001169" y="2356644"/>
              <a:ext cx="714375" cy="1587"/>
            </a:xfrm>
            <a:prstGeom prst="straightConnector1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 зі стрілкою 53"/>
            <p:cNvCxnSpPr>
              <a:endCxn id="103" idx="0"/>
            </p:cNvCxnSpPr>
            <p:nvPr/>
          </p:nvCxnSpPr>
          <p:spPr>
            <a:xfrm rot="16200000" flipH="1">
              <a:off x="4824413" y="4575175"/>
              <a:ext cx="276225" cy="3175"/>
            </a:xfrm>
            <a:prstGeom prst="straightConnector1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 зі стрілкою 55"/>
            <p:cNvCxnSpPr>
              <a:stCxn id="103" idx="2"/>
              <a:endCxn id="105" idx="0"/>
            </p:cNvCxnSpPr>
            <p:nvPr/>
          </p:nvCxnSpPr>
          <p:spPr>
            <a:xfrm rot="16200000" flipH="1">
              <a:off x="4821238" y="5643563"/>
              <a:ext cx="285750" cy="0"/>
            </a:xfrm>
            <a:prstGeom prst="straightConnector1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 зі стрілкою 68"/>
            <p:cNvCxnSpPr/>
            <p:nvPr/>
          </p:nvCxnSpPr>
          <p:spPr>
            <a:xfrm rot="16200000" flipV="1">
              <a:off x="7080554" y="4010999"/>
              <a:ext cx="905300" cy="8495"/>
            </a:xfrm>
            <a:prstGeom prst="straightConnector1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 зі стрілкою 73"/>
            <p:cNvCxnSpPr>
              <a:endCxn id="84" idx="3"/>
            </p:cNvCxnSpPr>
            <p:nvPr/>
          </p:nvCxnSpPr>
          <p:spPr>
            <a:xfrm rot="5400000" flipH="1" flipV="1">
              <a:off x="2445544" y="2537619"/>
              <a:ext cx="312737" cy="3175"/>
            </a:xfrm>
            <a:prstGeom prst="straightConnector1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Пряма зі стрілкою 76"/>
            <p:cNvCxnSpPr/>
            <p:nvPr/>
          </p:nvCxnSpPr>
          <p:spPr>
            <a:xfrm rot="5400000">
              <a:off x="2445946" y="3668650"/>
              <a:ext cx="333705" cy="454"/>
            </a:xfrm>
            <a:prstGeom prst="straightConnector1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Пряма зі стрілкою 134"/>
            <p:cNvCxnSpPr>
              <a:stCxn id="82" idx="3"/>
              <a:endCxn id="31" idx="1"/>
            </p:cNvCxnSpPr>
            <p:nvPr/>
          </p:nvCxnSpPr>
          <p:spPr>
            <a:xfrm>
              <a:off x="3643313" y="3106738"/>
              <a:ext cx="357187" cy="0"/>
            </a:xfrm>
            <a:prstGeom prst="straightConnector1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Прямокутник 30"/>
            <p:cNvSpPr/>
            <p:nvPr/>
          </p:nvSpPr>
          <p:spPr>
            <a:xfrm>
              <a:off x="4000500" y="2714625"/>
              <a:ext cx="1928813" cy="78581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uk-UA" b="1" dirty="0">
                  <a:solidFill>
                    <a:schemeClr val="bg1"/>
                  </a:solidFill>
                </a:rPr>
                <a:t> М</a:t>
              </a:r>
              <a:r>
                <a:rPr lang="uk-UA" sz="1600" b="1" dirty="0">
                  <a:solidFill>
                    <a:schemeClr val="bg1"/>
                  </a:solidFill>
                </a:rPr>
                <a:t>одуль перевірки знань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Прямокутник 31"/>
            <p:cNvSpPr/>
            <p:nvPr/>
          </p:nvSpPr>
          <p:spPr>
            <a:xfrm>
              <a:off x="4000500" y="3714750"/>
              <a:ext cx="1928813" cy="78581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uk-UA" sz="1600" b="1" dirty="0">
                  <a:solidFill>
                    <a:schemeClr val="bg1"/>
                  </a:solidFill>
                </a:rPr>
                <a:t>Студентський модуль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Блок-схема: документ 42"/>
            <p:cNvSpPr/>
            <p:nvPr/>
          </p:nvSpPr>
          <p:spPr>
            <a:xfrm>
              <a:off x="6572250" y="2714624"/>
              <a:ext cx="1643063" cy="928690"/>
            </a:xfrm>
            <a:prstGeom prst="flowChartDocumen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 sz="1400" b="1" dirty="0">
                <a:solidFill>
                  <a:schemeClr val="bg1"/>
                </a:solidFill>
              </a:endParaRPr>
            </a:p>
            <a:p>
              <a:pPr algn="ctr">
                <a:defRPr/>
              </a:pPr>
              <a:endParaRPr lang="uk-UA" sz="1400" b="1" dirty="0">
                <a:solidFill>
                  <a:schemeClr val="bg1"/>
                </a:solidFill>
              </a:endParaRPr>
            </a:p>
            <a:p>
              <a:pPr algn="ctr">
                <a:defRPr/>
              </a:pPr>
              <a:r>
                <a:rPr lang="uk-UA" sz="1300" b="1" dirty="0" smtClean="0">
                  <a:solidFill>
                    <a:schemeClr val="bg1"/>
                  </a:solidFill>
                </a:rPr>
                <a:t>Опрацювання</a:t>
              </a:r>
              <a:endParaRPr lang="uk-UA" sz="1300" b="1" dirty="0">
                <a:solidFill>
                  <a:schemeClr val="bg1"/>
                </a:solidFill>
              </a:endParaRPr>
            </a:p>
            <a:p>
              <a:pPr algn="ctr">
                <a:defRPr/>
              </a:pPr>
              <a:r>
                <a:rPr lang="uk-UA" sz="1300" b="1" dirty="0">
                  <a:solidFill>
                    <a:schemeClr val="bg1"/>
                  </a:solidFill>
                </a:rPr>
                <a:t>незасвоєних</a:t>
              </a:r>
            </a:p>
            <a:p>
              <a:pPr algn="ctr">
                <a:defRPr/>
              </a:pPr>
              <a:r>
                <a:rPr lang="uk-UA" sz="1300" b="1" dirty="0">
                  <a:solidFill>
                    <a:schemeClr val="bg1"/>
                  </a:solidFill>
                </a:rPr>
                <a:t>квантів</a:t>
              </a:r>
              <a:endParaRPr lang="ru-RU" sz="1300" b="1" dirty="0">
                <a:solidFill>
                  <a:schemeClr val="bg1"/>
                </a:solidFill>
              </a:endParaRPr>
            </a:p>
            <a:p>
              <a:pPr algn="ctr">
                <a:defRPr/>
              </a:pPr>
              <a:endParaRPr lang="ru-RU" dirty="0"/>
            </a:p>
          </p:txBody>
        </p:sp>
        <p:cxnSp>
          <p:nvCxnSpPr>
            <p:cNvPr id="59" name="Пряма зі стрілкою 58"/>
            <p:cNvCxnSpPr/>
            <p:nvPr/>
          </p:nvCxnSpPr>
          <p:spPr>
            <a:xfrm rot="5400000">
              <a:off x="4833144" y="3598069"/>
              <a:ext cx="212725" cy="1587"/>
            </a:xfrm>
            <a:prstGeom prst="straightConnector1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Пряма зі стрілкою 91"/>
            <p:cNvCxnSpPr>
              <a:stCxn id="103" idx="3"/>
              <a:endCxn id="107" idx="2"/>
            </p:cNvCxnSpPr>
            <p:nvPr/>
          </p:nvCxnSpPr>
          <p:spPr>
            <a:xfrm flipV="1">
              <a:off x="5929313" y="5106988"/>
              <a:ext cx="1135062" cy="1587"/>
            </a:xfrm>
            <a:prstGeom prst="straightConnector1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Пряма зі стрілкою 110"/>
            <p:cNvCxnSpPr/>
            <p:nvPr/>
          </p:nvCxnSpPr>
          <p:spPr>
            <a:xfrm>
              <a:off x="1357313" y="3071813"/>
              <a:ext cx="357187" cy="0"/>
            </a:xfrm>
            <a:prstGeom prst="straightConnector1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4" name="Пряма зі стрілкою 63"/>
          <p:cNvCxnSpPr/>
          <p:nvPr/>
        </p:nvCxnSpPr>
        <p:spPr bwMode="auto">
          <a:xfrm flipV="1">
            <a:off x="3214678" y="4214818"/>
            <a:ext cx="785818" cy="1588"/>
          </a:xfrm>
          <a:prstGeom prst="straightConnector1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кутник 5"/>
          <p:cNvSpPr/>
          <p:nvPr/>
        </p:nvSpPr>
        <p:spPr>
          <a:xfrm>
            <a:off x="785813" y="2000250"/>
            <a:ext cx="7715250" cy="3857625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alpha val="0"/>
                </a:schemeClr>
              </a:gs>
              <a:gs pos="62000">
                <a:schemeClr val="accent1">
                  <a:tint val="30000"/>
                  <a:satMod val="180000"/>
                </a:schemeClr>
              </a:gs>
              <a:gs pos="100000">
                <a:schemeClr val="accent1">
                  <a:tint val="22000"/>
                  <a:satMod val="18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548680"/>
          </a:xfrm>
          <a:extLst>
            <a:ext uri="{909E8E84-426E-40DD-AFC4-6F175D3DCCD1}"/>
            <a:ext uri="{91240B29-F687-4F45-9708-019B960494DF}"/>
          </a:extLst>
        </p:spPr>
        <p:txBody>
          <a:bodyPr>
            <a:noAutofit/>
          </a:bodyPr>
          <a:lstStyle/>
          <a:p>
            <a:pPr marL="54864" indent="0" algn="ctr" eaLnBrk="1" fontAlgn="auto" hangingPunct="1"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Функції базового кроку модуля адаптації:</a:t>
            </a:r>
            <a:endParaRPr lang="uk-UA" sz="28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4340" name="Прямоугольник 1"/>
          <p:cNvSpPr>
            <a:spLocks noChangeArrowheads="1"/>
          </p:cNvSpPr>
          <p:nvPr/>
        </p:nvSpPr>
        <p:spPr bwMode="auto">
          <a:xfrm>
            <a:off x="928688" y="2000250"/>
            <a:ext cx="74295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chemeClr val="tx2">
                    <a:lumMod val="25000"/>
                  </a:schemeClr>
                </a:solidFill>
                <a:cs typeface="Tahoma" pitchFamily="34" charset="0"/>
              </a:rPr>
              <a:t> </a:t>
            </a:r>
            <a:r>
              <a:rPr lang="uk-UA" sz="2000" dirty="0">
                <a:solidFill>
                  <a:srgbClr val="011621"/>
                </a:solidFill>
              </a:rPr>
              <a:t>моніторинг поточного рівня вивчення контенту та обчислення </a:t>
            </a:r>
            <a:r>
              <a:rPr lang="en-US" sz="2000" dirty="0">
                <a:solidFill>
                  <a:srgbClr val="011621"/>
                </a:solidFill>
              </a:rPr>
              <a:t>   </a:t>
            </a:r>
            <a:r>
              <a:rPr lang="uk-UA" sz="2000" dirty="0">
                <a:solidFill>
                  <a:srgbClr val="011621"/>
                </a:solidFill>
              </a:rPr>
              <a:t>навчальних параметрів</a:t>
            </a:r>
            <a:endParaRPr lang="uk-UA" sz="2000" dirty="0">
              <a:solidFill>
                <a:srgbClr val="011621"/>
              </a:solidFill>
              <a:cs typeface="Tahoma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uk-UA" sz="2000" dirty="0">
                <a:solidFill>
                  <a:srgbClr val="011621"/>
                </a:solidFill>
                <a:cs typeface="Tahoma" pitchFamily="34" charset="0"/>
              </a:rPr>
              <a:t> </a:t>
            </a:r>
            <a:r>
              <a:rPr lang="uk-UA" sz="2000" dirty="0">
                <a:solidFill>
                  <a:srgbClr val="011621"/>
                </a:solidFill>
              </a:rPr>
              <a:t>порівняння реального рівня вивчення з очікуваним згідно студентської моделі</a:t>
            </a:r>
            <a:endParaRPr lang="uk-UA" sz="2000" dirty="0">
              <a:solidFill>
                <a:srgbClr val="011621"/>
              </a:solidFill>
              <a:cs typeface="Tahoma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uk-UA" sz="2000" dirty="0">
                <a:solidFill>
                  <a:srgbClr val="011621"/>
                </a:solidFill>
                <a:cs typeface="Tahoma" pitchFamily="34" charset="0"/>
              </a:rPr>
              <a:t> </a:t>
            </a:r>
            <a:r>
              <a:rPr lang="uk-UA" sz="2000" dirty="0">
                <a:solidFill>
                  <a:srgbClr val="011621"/>
                </a:solidFill>
              </a:rPr>
              <a:t>обробка процесів та прийняття рішення про необхідні дії навчальної програми у випадку не </a:t>
            </a:r>
            <a:r>
              <a:rPr lang="uk-UA" sz="2000" dirty="0" err="1">
                <a:solidFill>
                  <a:srgbClr val="011621"/>
                </a:solidFill>
              </a:rPr>
              <a:t>співпадання</a:t>
            </a:r>
            <a:r>
              <a:rPr lang="uk-UA" sz="2000" dirty="0">
                <a:solidFill>
                  <a:srgbClr val="011621"/>
                </a:solidFill>
              </a:rPr>
              <a:t> студентської моделі з вхідним </a:t>
            </a:r>
            <a:r>
              <a:rPr lang="uk-UA" sz="2000" dirty="0" err="1">
                <a:solidFill>
                  <a:srgbClr val="011621"/>
                </a:solidFill>
              </a:rPr>
              <a:t>патерном</a:t>
            </a:r>
            <a:r>
              <a:rPr lang="uk-UA" sz="2000" dirty="0">
                <a:solidFill>
                  <a:srgbClr val="011621"/>
                </a:solidFill>
              </a:rPr>
              <a:t> знань і активації відповідних навчальних </a:t>
            </a:r>
            <a:r>
              <a:rPr lang="uk-UA" sz="2000" dirty="0" smtClean="0">
                <a:solidFill>
                  <a:srgbClr val="011621"/>
                </a:solidFill>
              </a:rPr>
              <a:t>режимів</a:t>
            </a:r>
            <a:endParaRPr lang="uk-UA" sz="2000" dirty="0">
              <a:solidFill>
                <a:srgbClr val="011621"/>
              </a:solidFill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02688" y="0"/>
            <a:ext cx="3429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rbel" pitchFamily="34" charset="0"/>
              </a:rPr>
              <a:t>4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rbel" pitchFamily="34" charset="0"/>
            </a:endParaRPr>
          </a:p>
        </p:txBody>
      </p:sp>
    </p:spTree>
  </p:cSld>
  <p:clrMapOvr>
    <a:masterClrMapping/>
  </p:clrMapOvr>
  <p:transition spd="slow" advClick="0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88" y="1071563"/>
            <a:ext cx="7637462" cy="5214937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alpha val="0"/>
                </a:schemeClr>
              </a:gs>
              <a:gs pos="62000">
                <a:schemeClr val="accent1">
                  <a:tint val="30000"/>
                  <a:satMod val="180000"/>
                </a:schemeClr>
              </a:gs>
              <a:gs pos="100000">
                <a:schemeClr val="accent1">
                  <a:tint val="22000"/>
                  <a:satMod val="180000"/>
                </a:schemeClr>
              </a:gs>
            </a:gsLst>
            <a:lin ang="16200000" scaled="1"/>
            <a:tileRect/>
          </a:gra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uk-UA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802688" y="0"/>
            <a:ext cx="331787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rbel" pitchFamily="34" charset="0"/>
              </a:rPr>
              <a:t>5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rbel" pitchFamily="34" charset="0"/>
            </a:endParaRPr>
          </a:p>
        </p:txBody>
      </p:sp>
      <p:sp>
        <p:nvSpPr>
          <p:cNvPr id="63" name="Title 3"/>
          <p:cNvSpPr txBox="1">
            <a:spLocks/>
          </p:cNvSpPr>
          <p:nvPr/>
        </p:nvSpPr>
        <p:spPr>
          <a:xfrm>
            <a:off x="0" y="1285860"/>
            <a:ext cx="9144000" cy="71438"/>
          </a:xfrm>
          <a:prstGeom prst="rect">
            <a:avLst/>
          </a:prstGeom>
          <a:extLst>
            <a:ext uri="{909E8E84-426E-40DD-AFC4-6F175D3DCCD1}"/>
            <a:ext uri="{91240B29-F687-4F45-9708-019B960494DF}"/>
          </a:extLst>
        </p:spPr>
        <p:txBody>
          <a:bodyPr rIns="100584" anchor="b"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n-lt"/>
                <a:ea typeface="+mj-ea"/>
                <a:cs typeface="+mj-cs"/>
              </a:rPr>
              <a:t>Режими навчання </a:t>
            </a:r>
            <a:br>
              <a:rPr lang="uk-UA" sz="28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n-lt"/>
                <a:ea typeface="+mj-ea"/>
                <a:cs typeface="+mj-cs"/>
              </a:rPr>
            </a:br>
            <a:endParaRPr lang="uk-UA" sz="2800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n-lt"/>
              <a:ea typeface="+mj-ea"/>
              <a:cs typeface="+mj-cs"/>
            </a:endParaRPr>
          </a:p>
        </p:txBody>
      </p:sp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1714500" y="1500188"/>
            <a:ext cx="5857875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Tx/>
              <a:buAutoNum type="arabicPeriod"/>
              <a:defRPr/>
            </a:pPr>
            <a:r>
              <a:rPr lang="uk-UA" dirty="0">
                <a:solidFill>
                  <a:srgbClr val="011621"/>
                </a:solidFill>
              </a:rPr>
              <a:t>режим </a:t>
            </a:r>
            <a:r>
              <a:rPr lang="uk-UA" dirty="0" err="1">
                <a:solidFill>
                  <a:srgbClr val="011621"/>
                </a:solidFill>
              </a:rPr>
              <a:t>“перенавчання”</a:t>
            </a:r>
            <a:r>
              <a:rPr lang="uk-UA" dirty="0">
                <a:solidFill>
                  <a:srgbClr val="011621"/>
                </a:solidFill>
              </a:rPr>
              <a:t> – у випадку коли студент отримав незадовільні результати тесту;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  <a:defRPr/>
            </a:pPr>
            <a:r>
              <a:rPr lang="uk-UA" dirty="0">
                <a:solidFill>
                  <a:srgbClr val="011621"/>
                </a:solidFill>
              </a:rPr>
              <a:t>режим </a:t>
            </a:r>
            <a:r>
              <a:rPr lang="uk-UA" dirty="0" err="1">
                <a:solidFill>
                  <a:srgbClr val="011621"/>
                </a:solidFill>
              </a:rPr>
              <a:t>“донавчання”</a:t>
            </a:r>
            <a:r>
              <a:rPr lang="uk-UA" dirty="0">
                <a:solidFill>
                  <a:srgbClr val="011621"/>
                </a:solidFill>
              </a:rPr>
              <a:t> – виникає в ситуації, коли результати тестування не достатньо високі;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  <a:defRPr/>
            </a:pPr>
            <a:r>
              <a:rPr lang="uk-UA" dirty="0">
                <a:solidFill>
                  <a:srgbClr val="011621"/>
                </a:solidFill>
              </a:rPr>
              <a:t>режим </a:t>
            </a:r>
            <a:r>
              <a:rPr lang="uk-UA" dirty="0" err="1">
                <a:solidFill>
                  <a:srgbClr val="011621"/>
                </a:solidFill>
              </a:rPr>
              <a:t>“навчання”</a:t>
            </a:r>
            <a:r>
              <a:rPr lang="uk-UA" dirty="0">
                <a:solidFill>
                  <a:srgbClr val="011621"/>
                </a:solidFill>
              </a:rPr>
              <a:t> – коли результати виконання тесту позитивні</a:t>
            </a:r>
          </a:p>
          <a:p>
            <a:pPr marL="342900" indent="-342900">
              <a:lnSpc>
                <a:spcPct val="150000"/>
              </a:lnSpc>
              <a:defRPr/>
            </a:pPr>
            <a:endParaRPr lang="uk-UA" sz="1600" dirty="0">
              <a:solidFill>
                <a:srgbClr val="011621"/>
              </a:solidFill>
            </a:endParaRPr>
          </a:p>
          <a:p>
            <a:pPr marL="342900" indent="-342900">
              <a:lnSpc>
                <a:spcPct val="150000"/>
              </a:lnSpc>
              <a:defRPr/>
            </a:pPr>
            <a:endParaRPr lang="uk-UA" sz="1600" dirty="0">
              <a:solidFill>
                <a:srgbClr val="011621"/>
              </a:solidFill>
            </a:endParaRPr>
          </a:p>
          <a:p>
            <a:pPr>
              <a:lnSpc>
                <a:spcPct val="150000"/>
              </a:lnSpc>
              <a:defRPr/>
            </a:pPr>
            <a:endParaRPr lang="uk-UA" sz="1600" dirty="0">
              <a:solidFill>
                <a:srgbClr val="011621"/>
              </a:solidFill>
            </a:endParaRPr>
          </a:p>
        </p:txBody>
      </p:sp>
    </p:spTree>
  </p:cSld>
  <p:clrMapOvr>
    <a:masterClrMapping/>
  </p:clrMapOvr>
  <p:transition spd="slow" advClick="0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88" y="1071563"/>
            <a:ext cx="7637462" cy="5214937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alpha val="0"/>
                </a:schemeClr>
              </a:gs>
              <a:gs pos="62000">
                <a:schemeClr val="accent1">
                  <a:tint val="30000"/>
                  <a:satMod val="180000"/>
                </a:schemeClr>
              </a:gs>
              <a:gs pos="100000">
                <a:schemeClr val="accent1">
                  <a:tint val="22000"/>
                  <a:satMod val="180000"/>
                </a:schemeClr>
              </a:gs>
            </a:gsLst>
            <a:lin ang="16200000" scaled="1"/>
            <a:tileRect/>
          </a:gra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uk-UA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802688" y="0"/>
            <a:ext cx="34607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rbel" pitchFamily="34" charset="0"/>
              </a:rPr>
              <a:t>6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rbel" pitchFamily="34" charset="0"/>
            </a:endParaRPr>
          </a:p>
        </p:txBody>
      </p:sp>
      <p:sp>
        <p:nvSpPr>
          <p:cNvPr id="60" name="Блок-схема: магнітний диск 59"/>
          <p:cNvSpPr/>
          <p:nvPr/>
        </p:nvSpPr>
        <p:spPr>
          <a:xfrm>
            <a:off x="1643063" y="1928813"/>
            <a:ext cx="1214437" cy="1571625"/>
          </a:xfrm>
          <a:prstGeom prst="flowChartMagneticDisk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400" b="1" dirty="0">
                <a:solidFill>
                  <a:schemeClr val="bg1"/>
                </a:solidFill>
              </a:rPr>
              <a:t>Бібліотека</a:t>
            </a:r>
          </a:p>
          <a:p>
            <a:pPr algn="ctr">
              <a:defRPr/>
            </a:pPr>
            <a:r>
              <a:rPr lang="uk-UA" sz="1400" b="1" dirty="0">
                <a:solidFill>
                  <a:schemeClr val="bg1"/>
                </a:solidFill>
              </a:rPr>
              <a:t>(СПНЗ)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63" name="Title 3"/>
          <p:cNvSpPr txBox="1">
            <a:spLocks/>
          </p:cNvSpPr>
          <p:nvPr/>
        </p:nvSpPr>
        <p:spPr>
          <a:xfrm>
            <a:off x="0" y="1285860"/>
            <a:ext cx="9144000" cy="71438"/>
          </a:xfrm>
          <a:prstGeom prst="rect">
            <a:avLst/>
          </a:prstGeom>
          <a:extLst>
            <a:ext uri="{909E8E84-426E-40DD-AFC4-6F175D3DCCD1}"/>
            <a:ext uri="{91240B29-F687-4F45-9708-019B960494DF}"/>
          </a:extLst>
        </p:spPr>
        <p:txBody>
          <a:bodyPr rIns="100584" anchor="b"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n-lt"/>
                <a:ea typeface="+mj-ea"/>
                <a:cs typeface="+mj-cs"/>
              </a:rPr>
              <a:t>Бібліотека сценарних прикладів </a:t>
            </a:r>
            <a:br>
              <a:rPr lang="uk-UA" sz="28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n-lt"/>
                <a:ea typeface="+mj-ea"/>
                <a:cs typeface="+mj-cs"/>
              </a:rPr>
            </a:br>
            <a:endParaRPr lang="uk-UA" sz="2800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n-lt"/>
              <a:ea typeface="+mj-ea"/>
              <a:cs typeface="+mj-cs"/>
            </a:endParaRPr>
          </a:p>
        </p:txBody>
      </p:sp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3286125" y="1428750"/>
            <a:ext cx="5000625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2000" dirty="0">
                <a:solidFill>
                  <a:schemeClr val="tx2">
                    <a:lumMod val="25000"/>
                  </a:schemeClr>
                </a:solidFill>
                <a:cs typeface="Tahoma" pitchFamily="34" charset="0"/>
              </a:rPr>
              <a:t> </a:t>
            </a:r>
            <a:r>
              <a:rPr lang="uk-UA" sz="1600" dirty="0">
                <a:solidFill>
                  <a:srgbClr val="011621"/>
                </a:solidFill>
              </a:rPr>
              <a:t>Бібліотека сценарних прикладів навчальних знань (</a:t>
            </a:r>
            <a:r>
              <a:rPr lang="uk-UA" sz="1600" i="1" dirty="0">
                <a:solidFill>
                  <a:srgbClr val="011621"/>
                </a:solidFill>
              </a:rPr>
              <a:t>СПНЗ</a:t>
            </a:r>
            <a:r>
              <a:rPr lang="uk-UA" sz="1600" dirty="0">
                <a:solidFill>
                  <a:srgbClr val="011621"/>
                </a:solidFill>
              </a:rPr>
              <a:t>) – це система педагогічних рішень, представлених математичними структурами, що відображають відношення між окремими квантами</a:t>
            </a:r>
          </a:p>
          <a:p>
            <a:pPr>
              <a:lnSpc>
                <a:spcPct val="150000"/>
              </a:lnSpc>
              <a:defRPr/>
            </a:pPr>
            <a:endParaRPr lang="uk-UA" sz="1600" dirty="0">
              <a:solidFill>
                <a:srgbClr val="011621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uk-UA" sz="1600" i="1" dirty="0">
                <a:solidFill>
                  <a:srgbClr val="011621"/>
                </a:solidFill>
              </a:rPr>
              <a:t>СПНЗ </a:t>
            </a:r>
            <a:r>
              <a:rPr lang="uk-UA" sz="1600" dirty="0">
                <a:solidFill>
                  <a:srgbClr val="011621"/>
                </a:solidFill>
              </a:rPr>
              <a:t> сформований за формулою</a:t>
            </a:r>
          </a:p>
          <a:p>
            <a:pPr>
              <a:lnSpc>
                <a:spcPct val="150000"/>
              </a:lnSpc>
              <a:defRPr/>
            </a:pPr>
            <a:r>
              <a:rPr lang="uk-UA" sz="1600" dirty="0">
                <a:solidFill>
                  <a:srgbClr val="011621"/>
                </a:solidFill>
              </a:rPr>
              <a:t> “ЯКЩО умова, ТО </a:t>
            </a:r>
            <a:r>
              <a:rPr lang="uk-UA" sz="1600" dirty="0" err="1">
                <a:solidFill>
                  <a:srgbClr val="011621"/>
                </a:solidFill>
              </a:rPr>
              <a:t>дія”</a:t>
            </a:r>
            <a:r>
              <a:rPr lang="uk-UA" sz="1600" dirty="0">
                <a:solidFill>
                  <a:srgbClr val="011621"/>
                </a:solidFill>
              </a:rPr>
              <a:t> (А    В)</a:t>
            </a:r>
          </a:p>
        </p:txBody>
      </p:sp>
      <p:cxnSp>
        <p:nvCxnSpPr>
          <p:cNvPr id="9" name="Пряма зі стрілкою 8"/>
          <p:cNvCxnSpPr/>
          <p:nvPr/>
        </p:nvCxnSpPr>
        <p:spPr>
          <a:xfrm flipV="1">
            <a:off x="5807075" y="3944938"/>
            <a:ext cx="152400" cy="7937"/>
          </a:xfrm>
          <a:prstGeom prst="straightConnector1">
            <a:avLst/>
          </a:prstGeom>
          <a:ln w="127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50" y="1071563"/>
            <a:ext cx="7637463" cy="478631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alpha val="0"/>
                </a:schemeClr>
              </a:gs>
              <a:gs pos="62000">
                <a:schemeClr val="accent1">
                  <a:tint val="30000"/>
                  <a:satMod val="180000"/>
                </a:schemeClr>
              </a:gs>
              <a:gs pos="100000">
                <a:schemeClr val="accent1">
                  <a:tint val="22000"/>
                  <a:satMod val="180000"/>
                </a:schemeClr>
              </a:gs>
            </a:gsLst>
            <a:lin ang="16200000" scaled="1"/>
            <a:tileRect/>
          </a:gra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uk-UA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802688" y="0"/>
            <a:ext cx="315912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rbel" pitchFamily="34" charset="0"/>
              </a:rPr>
              <a:t>7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rbel" pitchFamily="34" charset="0"/>
            </a:endParaRPr>
          </a:p>
        </p:txBody>
      </p:sp>
      <p:sp>
        <p:nvSpPr>
          <p:cNvPr id="16389" name="Прямоугольник 1"/>
          <p:cNvSpPr>
            <a:spLocks noChangeArrowheads="1"/>
          </p:cNvSpPr>
          <p:nvPr/>
        </p:nvSpPr>
        <p:spPr bwMode="auto">
          <a:xfrm>
            <a:off x="2214563" y="1214438"/>
            <a:ext cx="5143500" cy="49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uk-UA" sz="2000" dirty="0">
                <a:solidFill>
                  <a:schemeClr val="bg1"/>
                </a:solidFill>
              </a:rPr>
              <a:t>Зразок </a:t>
            </a:r>
            <a:r>
              <a:rPr lang="uk-UA" sz="2000" dirty="0" smtClean="0">
                <a:solidFill>
                  <a:schemeClr val="bg1"/>
                </a:solidFill>
              </a:rPr>
              <a:t>побудови сценарного </a:t>
            </a:r>
            <a:r>
              <a:rPr lang="uk-UA" sz="2000" dirty="0">
                <a:solidFill>
                  <a:schemeClr val="bg1"/>
                </a:solidFill>
              </a:rPr>
              <a:t>прикладу</a:t>
            </a:r>
            <a:endParaRPr lang="uk-UA" sz="2000" dirty="0">
              <a:solidFill>
                <a:schemeClr val="bg1"/>
              </a:solidFill>
              <a:cs typeface="Tahoma" pitchFamily="34" charset="0"/>
            </a:endParaRPr>
          </a:p>
        </p:txBody>
      </p:sp>
      <p:pic>
        <p:nvPicPr>
          <p:cNvPr id="16390" name="Рисунок 10" descr="сцен.приклад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1928813"/>
            <a:ext cx="66706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Рисунок 11" descr="прик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63" y="4357688"/>
            <a:ext cx="6246812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50" y="857250"/>
            <a:ext cx="7637463" cy="542925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alpha val="14000"/>
                </a:schemeClr>
              </a:gs>
              <a:gs pos="62000">
                <a:schemeClr val="accent1">
                  <a:tint val="30000"/>
                  <a:satMod val="180000"/>
                </a:schemeClr>
              </a:gs>
              <a:gs pos="100000">
                <a:schemeClr val="accent1">
                  <a:tint val="22000"/>
                  <a:satMod val="180000"/>
                </a:schemeClr>
              </a:gs>
            </a:gsLst>
            <a:lin ang="16200000" scaled="1"/>
            <a:tileRect/>
          </a:gra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uk-UA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802688" y="0"/>
            <a:ext cx="3429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rbel" pitchFamily="34" charset="0"/>
              </a:rPr>
              <a:t>8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rbel" pitchFamily="34" charset="0"/>
            </a:endParaRPr>
          </a:p>
        </p:txBody>
      </p:sp>
      <p:sp>
        <p:nvSpPr>
          <p:cNvPr id="17413" name="Прямоугольник 1"/>
          <p:cNvSpPr>
            <a:spLocks noChangeArrowheads="1"/>
          </p:cNvSpPr>
          <p:nvPr/>
        </p:nvSpPr>
        <p:spPr bwMode="auto">
          <a:xfrm>
            <a:off x="1857375" y="1071563"/>
            <a:ext cx="55721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uk-UA" sz="2000">
                <a:solidFill>
                  <a:schemeClr val="bg1"/>
                </a:solidFill>
              </a:rPr>
              <a:t>Представлення сценарного прикладу у формі термінального кванта 2-го рівня</a:t>
            </a:r>
            <a:endParaRPr lang="uk-UA" sz="2000">
              <a:solidFill>
                <a:schemeClr val="bg1"/>
              </a:solidFill>
              <a:cs typeface="Tahoma" pitchFamily="34" charset="0"/>
            </a:endParaRPr>
          </a:p>
        </p:txBody>
      </p:sp>
      <p:pic>
        <p:nvPicPr>
          <p:cNvPr id="17414" name="Рисунок 11" descr="квант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8" y="2714625"/>
            <a:ext cx="4191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Рисунок 14" descr="квант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88" y="5143500"/>
            <a:ext cx="3135312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кутник 5"/>
          <p:cNvSpPr/>
          <p:nvPr/>
        </p:nvSpPr>
        <p:spPr>
          <a:xfrm>
            <a:off x="928688" y="2071688"/>
            <a:ext cx="7715250" cy="3857625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alpha val="0"/>
                </a:schemeClr>
              </a:gs>
              <a:gs pos="62000">
                <a:schemeClr val="accent1">
                  <a:tint val="30000"/>
                  <a:satMod val="180000"/>
                </a:schemeClr>
              </a:gs>
              <a:gs pos="100000">
                <a:schemeClr val="accent1">
                  <a:tint val="22000"/>
                  <a:satMod val="18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548680"/>
          </a:xfrm>
          <a:extLst>
            <a:ext uri="{909E8E84-426E-40DD-AFC4-6F175D3DCCD1}"/>
            <a:ext uri="{91240B29-F687-4F45-9708-019B960494DF}"/>
          </a:extLst>
        </p:spPr>
        <p:txBody>
          <a:bodyPr>
            <a:noAutofit/>
          </a:bodyPr>
          <a:lstStyle/>
          <a:p>
            <a:pPr marL="54864" indent="0" algn="ctr" eaLnBrk="1" fontAlgn="auto" hangingPunct="1"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Етапи роботи адаптивного модуля </a:t>
            </a:r>
            <a:br>
              <a:rPr lang="uk-UA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</a:br>
            <a:endParaRPr lang="uk-UA" sz="28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4340" name="Прямоугольник 1"/>
          <p:cNvSpPr>
            <a:spLocks noChangeArrowheads="1"/>
          </p:cNvSpPr>
          <p:nvPr/>
        </p:nvSpPr>
        <p:spPr bwMode="auto">
          <a:xfrm>
            <a:off x="1143000" y="2500313"/>
            <a:ext cx="74295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chemeClr val="tx2">
                    <a:lumMod val="25000"/>
                  </a:schemeClr>
                </a:solidFill>
                <a:cs typeface="Tahoma" pitchFamily="34" charset="0"/>
              </a:rPr>
              <a:t> </a:t>
            </a:r>
            <a:r>
              <a:rPr lang="uk-UA" sz="2000" dirty="0">
                <a:solidFill>
                  <a:srgbClr val="011621"/>
                </a:solidFill>
                <a:cs typeface="Tahoma" pitchFamily="34" charset="0"/>
              </a:rPr>
              <a:t>формування СПНЗ у формі матриці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uk-UA" sz="2000" dirty="0">
                <a:solidFill>
                  <a:srgbClr val="011621"/>
                </a:solidFill>
                <a:cs typeface="Tahoma" pitchFamily="34" charset="0"/>
              </a:rPr>
              <a:t> </a:t>
            </a:r>
            <a:r>
              <a:rPr lang="uk-UA" sz="2000" dirty="0">
                <a:solidFill>
                  <a:srgbClr val="011621"/>
                </a:solidFill>
              </a:rPr>
              <a:t>опрацювання матриці </a:t>
            </a:r>
            <a:r>
              <a:rPr lang="uk-UA" sz="2000" smtClean="0">
                <a:solidFill>
                  <a:srgbClr val="011621"/>
                </a:solidFill>
              </a:rPr>
              <a:t>за допомогою алгоритму </a:t>
            </a:r>
            <a:r>
              <a:rPr lang="uk-UA" sz="2000" dirty="0">
                <a:solidFill>
                  <a:srgbClr val="011621"/>
                </a:solidFill>
              </a:rPr>
              <a:t>навчання</a:t>
            </a:r>
            <a:endParaRPr lang="uk-UA" sz="2000" dirty="0">
              <a:solidFill>
                <a:srgbClr val="011621"/>
              </a:solidFill>
              <a:cs typeface="Tahoma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uk-UA" sz="2000" dirty="0">
                <a:solidFill>
                  <a:srgbClr val="011621"/>
                </a:solidFill>
                <a:cs typeface="Tahoma" pitchFamily="34" charset="0"/>
              </a:rPr>
              <a:t> </a:t>
            </a:r>
            <a:r>
              <a:rPr lang="uk-UA" sz="2000" dirty="0">
                <a:solidFill>
                  <a:srgbClr val="011621"/>
                </a:solidFill>
              </a:rPr>
              <a:t>виконання всіх обчислень та формування індивідуальної траєкторії з метою вивчення чи повторення певного кванту</a:t>
            </a:r>
            <a:endParaRPr lang="uk-UA" sz="2000" dirty="0">
              <a:solidFill>
                <a:srgbClr val="011621"/>
              </a:solidFill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02688" y="0"/>
            <a:ext cx="34607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rbel" pitchFamily="34" charset="0"/>
              </a:rPr>
              <a:t>9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  <a:latin typeface="Corbel" pitchFamily="34" charset="0"/>
            </a:endParaRPr>
          </a:p>
        </p:txBody>
      </p:sp>
    </p:spTree>
  </p:cSld>
  <p:clrMapOvr>
    <a:masterClrMapping/>
  </p:clrMapOvr>
  <p:transition spd="slow" advClick="0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варня">
  <a:themeElements>
    <a:clrScheme name="Поті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Ливарн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варн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3050</TotalTime>
  <Words>361</Words>
  <Application>Microsoft Office PowerPoint</Application>
  <PresentationFormat>Екран (4:3)</PresentationFormat>
  <Paragraphs>72</Paragraphs>
  <Slides>13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22" baseType="lpstr">
      <vt:lpstr>Arial</vt:lpstr>
      <vt:lpstr>Calibri</vt:lpstr>
      <vt:lpstr>Tahoma</vt:lpstr>
      <vt:lpstr>Corbel</vt:lpstr>
      <vt:lpstr>Cambria</vt:lpstr>
      <vt:lpstr>Wingdings</vt:lpstr>
      <vt:lpstr>Wingdings 2</vt:lpstr>
      <vt:lpstr>Rockwell</vt:lpstr>
      <vt:lpstr>Ливарня</vt:lpstr>
      <vt:lpstr>Слайд 1</vt:lpstr>
      <vt:lpstr>Мета розробки та практичної реалізації матричного методу</vt:lpstr>
      <vt:lpstr>Слайд 3</vt:lpstr>
      <vt:lpstr>Функції базового кроку модуля адаптації:</vt:lpstr>
      <vt:lpstr>Слайд 5</vt:lpstr>
      <vt:lpstr>Слайд 6</vt:lpstr>
      <vt:lpstr>Слайд 7</vt:lpstr>
      <vt:lpstr>Слайд 8</vt:lpstr>
      <vt:lpstr>Етапи роботи адаптивного модуля  </vt:lpstr>
      <vt:lpstr>Слайд 10</vt:lpstr>
      <vt:lpstr>Слайд 11</vt:lpstr>
      <vt:lpstr>Слайд 12</vt:lpstr>
      <vt:lpstr>Слайд 13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Проходження виробничої  практики</dc:title>
  <dc:creator>Serhiy</dc:creator>
  <cp:lastModifiedBy>Администратор</cp:lastModifiedBy>
  <cp:revision>259</cp:revision>
  <dcterms:created xsi:type="dcterms:W3CDTF">2007-03-20T18:29:16Z</dcterms:created>
  <dcterms:modified xsi:type="dcterms:W3CDTF">2010-11-23T16:21:31Z</dcterms:modified>
</cp:coreProperties>
</file>