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8" r:id="rId3"/>
    <p:sldId id="313" r:id="rId4"/>
    <p:sldId id="319" r:id="rId5"/>
    <p:sldId id="270" r:id="rId6"/>
    <p:sldId id="301" r:id="rId7"/>
    <p:sldId id="293" r:id="rId8"/>
    <p:sldId id="298" r:id="rId9"/>
    <p:sldId id="291" r:id="rId10"/>
    <p:sldId id="302" r:id="rId11"/>
    <p:sldId id="290" r:id="rId12"/>
    <p:sldId id="318" r:id="rId13"/>
    <p:sldId id="312" r:id="rId14"/>
    <p:sldId id="311" r:id="rId15"/>
    <p:sldId id="321" r:id="rId16"/>
    <p:sldId id="295" r:id="rId17"/>
    <p:sldId id="275" r:id="rId18"/>
    <p:sldId id="320" r:id="rId19"/>
    <p:sldId id="303" r:id="rId20"/>
    <p:sldId id="304" r:id="rId21"/>
    <p:sldId id="309" r:id="rId22"/>
    <p:sldId id="297" r:id="rId23"/>
    <p:sldId id="27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2F9"/>
    <a:srgbClr val="ACC8EA"/>
    <a:srgbClr val="D8E5F4"/>
    <a:srgbClr val="DC3838"/>
    <a:srgbClr val="646D5F"/>
    <a:srgbClr val="7A8674"/>
    <a:srgbClr val="919C8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7" autoAdjust="0"/>
    <p:restoredTop sz="97529" autoAdjust="0"/>
  </p:normalViewPr>
  <p:slideViewPr>
    <p:cSldViewPr>
      <p:cViewPr>
        <p:scale>
          <a:sx n="66" d="100"/>
          <a:sy n="66" d="100"/>
        </p:scale>
        <p:origin x="-149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199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image" Target="../media/image4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E40B64B-183E-4545-B3DF-356B410F1B5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C324BC7-81A3-4439-AF16-AE3EDA8EA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820A17-F8E1-4478-A4D3-F898732B342C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16388" name="Місце для верхнього колонтитула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2373AE-C543-4418-B7A7-3A5FF9FBA1AA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18436" name="Місце для верхнього колонтитула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45377-2997-4DD7-A87E-39B3F862B129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358B30-FA1D-4E82-9092-629A70F9B235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44036" name="Місце для верхнього колонтитула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95089-1406-4B0A-84F1-C5AEEDCB0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1BC1C-A3F3-4797-B02B-18B7210DD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53489-02E9-4982-B058-4E13F9B39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E1D28-3346-415D-8786-1B0663283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DEFAA-803F-4831-87CF-980E40560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5625F-896C-4315-A43B-26EA04D9B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CCE70-5C9C-4075-8850-958E14DCEF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CFC60-CCCB-4A2A-B70B-2103F8500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B9C43-240F-414F-A3F8-2FC6D0428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351EF-3E06-45CD-AE21-9DFAD4F6E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0FC94-86A0-44FC-97A7-DD4848DF1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</a:p>
        </p:txBody>
      </p:sp>
      <p:sp>
        <p:nvSpPr>
          <p:cNvPr id="35843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8E6937-B1B2-4E3D-9D3C-CB2B1D280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18" r:id="rId2"/>
    <p:sldLayoutId id="2147484017" r:id="rId3"/>
    <p:sldLayoutId id="2147484016" r:id="rId4"/>
    <p:sldLayoutId id="2147484015" r:id="rId5"/>
    <p:sldLayoutId id="2147484014" r:id="rId6"/>
    <p:sldLayoutId id="2147484013" r:id="rId7"/>
    <p:sldLayoutId id="2147484012" r:id="rId8"/>
    <p:sldLayoutId id="2147484011" r:id="rId9"/>
    <p:sldLayoutId id="2147484010" r:id="rId10"/>
    <p:sldLayoutId id="214748400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2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3.jpeg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кутник 8"/>
          <p:cNvSpPr/>
          <p:nvPr/>
        </p:nvSpPr>
        <p:spPr bwMode="auto">
          <a:xfrm>
            <a:off x="0" y="1143000"/>
            <a:ext cx="9144000" cy="928688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8" name="Прямокутник 7"/>
          <p:cNvSpPr/>
          <p:nvPr/>
        </p:nvSpPr>
        <p:spPr>
          <a:xfrm>
            <a:off x="785813" y="857250"/>
            <a:ext cx="7358062" cy="142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714375" y="1114425"/>
            <a:ext cx="74485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Адаптивна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система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дистанційного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навчання та контролю знань “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</a:rPr>
              <a:t>EduPRO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”</a:t>
            </a:r>
            <a:endParaRPr lang="ru-RU" sz="2800" b="1" dirty="0">
              <a:solidFill>
                <a:schemeClr val="tx2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2857500" y="2786063"/>
            <a:ext cx="3373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000" b="1">
                <a:cs typeface="Arial" charset="0"/>
              </a:rPr>
              <a:t>Федорук Павло Іванович</a:t>
            </a:r>
            <a:endParaRPr lang="ru-RU" sz="2000">
              <a:cs typeface="Arial" charset="0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3286116" y="3500438"/>
            <a:ext cx="23235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600" dirty="0" smtClean="0">
                <a:cs typeface="Arial" charset="0"/>
              </a:rPr>
              <a:t>доктор технічних наук </a:t>
            </a:r>
            <a:endParaRPr lang="ru-RU" sz="1600" dirty="0">
              <a:cs typeface="Arial" charset="0"/>
            </a:endParaRP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1714480" y="4786322"/>
            <a:ext cx="580707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uk-UA" dirty="0" smtClean="0">
                <a:cs typeface="Arial" charset="0"/>
              </a:rPr>
              <a:t>Директор Центру інформаційних технологій </a:t>
            </a:r>
            <a:endParaRPr lang="en-US" dirty="0" smtClean="0">
              <a:cs typeface="Arial" charset="0"/>
            </a:endParaRPr>
          </a:p>
          <a:p>
            <a:pPr algn="ctr">
              <a:lnSpc>
                <a:spcPct val="80000"/>
              </a:lnSpc>
            </a:pPr>
            <a:r>
              <a:rPr lang="uk-UA" dirty="0" smtClean="0">
                <a:cs typeface="Arial" charset="0"/>
              </a:rPr>
              <a:t>Завідувач кафедри </a:t>
            </a:r>
            <a:r>
              <a:rPr lang="uk-UA" dirty="0" smtClean="0">
                <a:cs typeface="Arial" charset="0"/>
              </a:rPr>
              <a:t>інформаційних технологій </a:t>
            </a:r>
            <a:endParaRPr lang="en-US" dirty="0" smtClean="0">
              <a:cs typeface="Arial" charset="0"/>
            </a:endParaRPr>
          </a:p>
          <a:p>
            <a:pPr algn="ctr">
              <a:lnSpc>
                <a:spcPct val="80000"/>
              </a:lnSpc>
            </a:pPr>
            <a:r>
              <a:rPr lang="uk-UA" dirty="0" smtClean="0">
                <a:cs typeface="Arial" charset="0"/>
              </a:rPr>
              <a:t>Прикарпатського </a:t>
            </a:r>
            <a:r>
              <a:rPr lang="uk-UA" dirty="0" smtClean="0">
                <a:cs typeface="Arial" charset="0"/>
              </a:rPr>
              <a:t>національного університету імені Василя Стефаника </a:t>
            </a:r>
            <a:endParaRPr lang="ru-RU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кутник 26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30" name="Прямокутник 29"/>
          <p:cNvSpPr/>
          <p:nvPr/>
        </p:nvSpPr>
        <p:spPr>
          <a:xfrm>
            <a:off x="561975" y="42863"/>
            <a:ext cx="5438775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pic>
        <p:nvPicPr>
          <p:cNvPr id="33795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6215063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6253163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6243638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8" y="6215063"/>
            <a:ext cx="323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0" y="6215063"/>
            <a:ext cx="3238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1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75" y="6186488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2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48550" y="6172200"/>
            <a:ext cx="3238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2" name="TextBox 20"/>
          <p:cNvSpPr txBox="1">
            <a:spLocks noChangeArrowheads="1"/>
          </p:cNvSpPr>
          <p:nvPr/>
        </p:nvSpPr>
        <p:spPr bwMode="auto">
          <a:xfrm>
            <a:off x="1171575" y="6519863"/>
            <a:ext cx="4857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000" b="1"/>
              <a:t>Урок</a:t>
            </a:r>
          </a:p>
        </p:txBody>
      </p:sp>
      <p:sp>
        <p:nvSpPr>
          <p:cNvPr id="33803" name="TextBox 21"/>
          <p:cNvSpPr txBox="1">
            <a:spLocks noChangeArrowheads="1"/>
          </p:cNvSpPr>
          <p:nvPr/>
        </p:nvSpPr>
        <p:spPr bwMode="auto">
          <a:xfrm>
            <a:off x="2147888" y="6500813"/>
            <a:ext cx="5016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000" b="1"/>
              <a:t>Блок</a:t>
            </a:r>
          </a:p>
        </p:txBody>
      </p:sp>
      <p:sp>
        <p:nvSpPr>
          <p:cNvPr id="33804" name="TextBox 22"/>
          <p:cNvSpPr txBox="1">
            <a:spLocks noChangeArrowheads="1"/>
          </p:cNvSpPr>
          <p:nvPr/>
        </p:nvSpPr>
        <p:spPr bwMode="auto">
          <a:xfrm>
            <a:off x="2903538" y="6500813"/>
            <a:ext cx="10969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000" b="1"/>
              <a:t>Сортувальник</a:t>
            </a:r>
          </a:p>
        </p:txBody>
      </p:sp>
      <p:sp>
        <p:nvSpPr>
          <p:cNvPr id="33805" name="TextBox 23"/>
          <p:cNvSpPr txBox="1">
            <a:spLocks noChangeArrowheads="1"/>
          </p:cNvSpPr>
          <p:nvPr/>
        </p:nvSpPr>
        <p:spPr bwMode="auto">
          <a:xfrm>
            <a:off x="4157663" y="6500813"/>
            <a:ext cx="7699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000" b="1"/>
              <a:t>Операція</a:t>
            </a:r>
          </a:p>
        </p:txBody>
      </p:sp>
      <p:sp>
        <p:nvSpPr>
          <p:cNvPr id="33806" name="TextBox 24"/>
          <p:cNvSpPr txBox="1">
            <a:spLocks noChangeArrowheads="1"/>
          </p:cNvSpPr>
          <p:nvPr/>
        </p:nvSpPr>
        <p:spPr bwMode="auto">
          <a:xfrm>
            <a:off x="5338763" y="6521450"/>
            <a:ext cx="5524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000" b="1"/>
              <a:t>Квант</a:t>
            </a:r>
          </a:p>
        </p:txBody>
      </p:sp>
      <p:sp>
        <p:nvSpPr>
          <p:cNvPr id="33807" name="TextBox 25"/>
          <p:cNvSpPr txBox="1">
            <a:spLocks noChangeArrowheads="1"/>
          </p:cNvSpPr>
          <p:nvPr/>
        </p:nvSpPr>
        <p:spPr bwMode="auto">
          <a:xfrm>
            <a:off x="6215063" y="6519863"/>
            <a:ext cx="8001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000" b="1"/>
              <a:t>Оператор</a:t>
            </a:r>
          </a:p>
        </p:txBody>
      </p:sp>
      <p:sp>
        <p:nvSpPr>
          <p:cNvPr id="33808" name="TextBox 26"/>
          <p:cNvSpPr txBox="1">
            <a:spLocks noChangeArrowheads="1"/>
          </p:cNvSpPr>
          <p:nvPr/>
        </p:nvSpPr>
        <p:spPr bwMode="auto">
          <a:xfrm>
            <a:off x="7315200" y="6510338"/>
            <a:ext cx="7239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000" b="1"/>
              <a:t>Вчитель</a:t>
            </a:r>
          </a:p>
        </p:txBody>
      </p:sp>
      <p:sp>
        <p:nvSpPr>
          <p:cNvPr id="33809" name="Text Box 4"/>
          <p:cNvSpPr txBox="1">
            <a:spLocks noChangeArrowheads="1"/>
          </p:cNvSpPr>
          <p:nvPr/>
        </p:nvSpPr>
        <p:spPr bwMode="auto">
          <a:xfrm>
            <a:off x="561975" y="152400"/>
            <a:ext cx="5495925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700" b="1">
                <a:solidFill>
                  <a:schemeClr val="tx2"/>
                </a:solidFill>
                <a:cs typeface="Arial" charset="0"/>
              </a:rPr>
              <a:t>Реалізація процесу керування потоком </a:t>
            </a:r>
            <a:endParaRPr lang="en-US" sz="1700" b="1">
              <a:solidFill>
                <a:schemeClr val="tx2"/>
              </a:solidFill>
              <a:cs typeface="Arial" charset="0"/>
            </a:endParaRPr>
          </a:p>
          <a:p>
            <a:r>
              <a:rPr lang="uk-UA" sz="1700" b="1">
                <a:solidFill>
                  <a:schemeClr val="tx2"/>
                </a:solidFill>
                <a:cs typeface="Arial" charset="0"/>
              </a:rPr>
              <a:t>квантів знань на основі графоавтоматної моделі</a:t>
            </a:r>
            <a:endParaRPr lang="en-US" sz="1700" b="1">
              <a:solidFill>
                <a:schemeClr val="tx2"/>
              </a:solidFill>
              <a:cs typeface="Arial" charset="0"/>
            </a:endParaRPr>
          </a:p>
          <a:p>
            <a:r>
              <a:rPr lang="en-US" sz="1700" b="1">
                <a:solidFill>
                  <a:schemeClr val="tx2"/>
                </a:solidFill>
                <a:cs typeface="Arial" charset="0"/>
              </a:rPr>
              <a:t>(</a:t>
            </a:r>
            <a:r>
              <a:rPr lang="uk-UA" sz="1700" b="1">
                <a:solidFill>
                  <a:schemeClr val="tx2"/>
                </a:solidFill>
                <a:cs typeface="Arial" charset="0"/>
              </a:rPr>
              <a:t>фрагмент</a:t>
            </a:r>
            <a:r>
              <a:rPr lang="en-US" sz="1700" b="1">
                <a:solidFill>
                  <a:schemeClr val="tx2"/>
                </a:solidFill>
                <a:cs typeface="Arial" charset="0"/>
              </a:rPr>
              <a:t>)</a:t>
            </a:r>
            <a:endParaRPr lang="uk-UA" sz="1700" b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3810" name="TextBox 33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9</a:t>
            </a:r>
            <a:endParaRPr lang="uk-UA" sz="2000" b="1" dirty="0">
              <a:solidFill>
                <a:schemeClr val="bg1"/>
              </a:solidFill>
            </a:endParaRPr>
          </a:p>
        </p:txBody>
      </p:sp>
      <p:pic>
        <p:nvPicPr>
          <p:cNvPr id="33812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50" y="6162675"/>
            <a:ext cx="322263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13" name="TextBox 20"/>
          <p:cNvSpPr txBox="1">
            <a:spLocks noChangeArrowheads="1"/>
          </p:cNvSpPr>
          <p:nvPr/>
        </p:nvSpPr>
        <p:spPr bwMode="auto">
          <a:xfrm>
            <a:off x="109538" y="6500813"/>
            <a:ext cx="7048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000" b="1"/>
              <a:t>Початок</a:t>
            </a:r>
          </a:p>
        </p:txBody>
      </p:sp>
      <p:pic>
        <p:nvPicPr>
          <p:cNvPr id="33814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424863" y="6129338"/>
            <a:ext cx="2952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15" name="TextBox 26"/>
          <p:cNvSpPr txBox="1">
            <a:spLocks noChangeArrowheads="1"/>
          </p:cNvSpPr>
          <p:nvPr/>
        </p:nvSpPr>
        <p:spPr bwMode="auto">
          <a:xfrm>
            <a:off x="8315325" y="6500813"/>
            <a:ext cx="6032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000" b="1"/>
              <a:t>Кінець</a:t>
            </a:r>
          </a:p>
        </p:txBody>
      </p:sp>
      <p:pic>
        <p:nvPicPr>
          <p:cNvPr id="74755" name="Picture 3" descr="default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857356" y="1071546"/>
            <a:ext cx="5072098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кутник 24"/>
          <p:cNvSpPr/>
          <p:nvPr/>
        </p:nvSpPr>
        <p:spPr bwMode="auto">
          <a:xfrm>
            <a:off x="0" y="314325"/>
            <a:ext cx="9144000" cy="928688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36" name="Прямокутник 35"/>
          <p:cNvSpPr/>
          <p:nvPr/>
        </p:nvSpPr>
        <p:spPr bwMode="auto">
          <a:xfrm>
            <a:off x="571500" y="214313"/>
            <a:ext cx="4714875" cy="10715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036" name="Text Box 4"/>
          <p:cNvSpPr txBox="1">
            <a:spLocks noChangeArrowheads="1"/>
          </p:cNvSpPr>
          <p:nvPr/>
        </p:nvSpPr>
        <p:spPr bwMode="auto">
          <a:xfrm>
            <a:off x="600075" y="500063"/>
            <a:ext cx="4535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400" b="1">
                <a:solidFill>
                  <a:schemeClr val="tx2"/>
                </a:solidFill>
                <a:cs typeface="Arial" charset="0"/>
              </a:rPr>
              <a:t>Адаптивний контроль знань</a:t>
            </a:r>
          </a:p>
        </p:txBody>
      </p:sp>
      <p:sp>
        <p:nvSpPr>
          <p:cNvPr id="1037" name="TextBox 4"/>
          <p:cNvSpPr txBox="1">
            <a:spLocks noChangeArrowheads="1"/>
          </p:cNvSpPr>
          <p:nvPr/>
        </p:nvSpPr>
        <p:spPr bwMode="auto">
          <a:xfrm>
            <a:off x="419100" y="1357313"/>
            <a:ext cx="8501063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200" b="1" dirty="0"/>
              <a:t>Методологія латентно-структурного аналізу (LSA) .</a:t>
            </a:r>
          </a:p>
          <a:p>
            <a:r>
              <a:rPr lang="uk-UA" sz="1200" b="1" dirty="0" err="1"/>
              <a:t>Item</a:t>
            </a:r>
            <a:r>
              <a:rPr lang="uk-UA" sz="1200" b="1" dirty="0"/>
              <a:t> </a:t>
            </a:r>
            <a:r>
              <a:rPr lang="uk-UA" sz="1200" b="1" dirty="0" err="1"/>
              <a:t>Response</a:t>
            </a:r>
            <a:r>
              <a:rPr lang="uk-UA" sz="1200" b="1" dirty="0"/>
              <a:t> </a:t>
            </a:r>
            <a:r>
              <a:rPr lang="uk-UA" sz="1200" b="1" dirty="0" err="1"/>
              <a:t>Theory</a:t>
            </a:r>
            <a:r>
              <a:rPr lang="uk-UA" sz="1200" b="1" dirty="0"/>
              <a:t> (IRT) – математична теорія параметричної оцінки тестових завдань і тих, хто проходить тестування.</a:t>
            </a:r>
          </a:p>
          <a:p>
            <a:r>
              <a:rPr lang="uk-UA" sz="1200" b="1" dirty="0"/>
              <a:t> </a:t>
            </a:r>
          </a:p>
          <a:p>
            <a:r>
              <a:rPr lang="uk-UA" sz="1200" b="1" i="1" dirty="0">
                <a:sym typeface="Symbol" pitchFamily="18" charset="2"/>
              </a:rPr>
              <a:t></a:t>
            </a:r>
            <a:r>
              <a:rPr lang="uk-UA" sz="1200" b="1" i="1" baseline="-25000" dirty="0"/>
              <a:t>i</a:t>
            </a:r>
            <a:r>
              <a:rPr lang="en-US" sz="1200" b="1" i="1" baseline="-25000" dirty="0"/>
              <a:t> </a:t>
            </a:r>
            <a:r>
              <a:rPr lang="uk-UA" sz="1200" b="1" dirty="0"/>
              <a:t> – значення латентного параметра</a:t>
            </a:r>
            <a:r>
              <a:rPr lang="en-US" sz="1200" b="1" dirty="0"/>
              <a:t>,</a:t>
            </a:r>
            <a:r>
              <a:rPr lang="uk-UA" sz="1200" b="1" dirty="0"/>
              <a:t> </a:t>
            </a:r>
            <a:r>
              <a:rPr lang="uk-UA" sz="1200" b="1" dirty="0" smtClean="0"/>
              <a:t>що встановлює рівень знань </a:t>
            </a:r>
            <a:r>
              <a:rPr lang="uk-UA" sz="1200" b="1" i="1" dirty="0" smtClean="0"/>
              <a:t>n</a:t>
            </a:r>
            <a:r>
              <a:rPr lang="uk-UA" sz="1200" b="1" dirty="0" smtClean="0"/>
              <a:t> учасників тестування,</a:t>
            </a:r>
            <a:endParaRPr lang="en-US" sz="1200" b="1" dirty="0"/>
          </a:p>
          <a:p>
            <a:r>
              <a:rPr lang="en-US" sz="1200" b="1" dirty="0"/>
              <a:t>    </a:t>
            </a:r>
            <a:r>
              <a:rPr lang="uk-UA" sz="1200" b="1" dirty="0"/>
              <a:t>– значення латентного параметра</a:t>
            </a:r>
            <a:r>
              <a:rPr lang="en-US" sz="1200" b="1" dirty="0" smtClean="0"/>
              <a:t>,</a:t>
            </a:r>
            <a:r>
              <a:rPr lang="uk-UA" sz="1200" dirty="0" smtClean="0"/>
              <a:t> </a:t>
            </a:r>
            <a:r>
              <a:rPr lang="uk-UA" sz="1200" b="1" dirty="0" smtClean="0"/>
              <a:t>що відповідають рівням складності </a:t>
            </a:r>
            <a:r>
              <a:rPr lang="uk-UA" sz="1200" b="1" i="1" dirty="0" smtClean="0"/>
              <a:t>m</a:t>
            </a:r>
            <a:r>
              <a:rPr lang="uk-UA" sz="1200" b="1" dirty="0" smtClean="0"/>
              <a:t> завдань тесту,</a:t>
            </a:r>
            <a:endParaRPr lang="en-US" sz="1200" b="1" dirty="0"/>
          </a:p>
          <a:p>
            <a:r>
              <a:rPr lang="en-US" sz="1200" b="1" dirty="0"/>
              <a:t/>
            </a:r>
            <a:br>
              <a:rPr lang="en-US" sz="1200" b="1" dirty="0"/>
            </a:br>
            <a:r>
              <a:rPr lang="uk-UA" sz="1200" b="1" dirty="0"/>
              <a:t>Умовна імовірність правильного виконання </a:t>
            </a:r>
            <a:r>
              <a:rPr lang="uk-UA" sz="1200" b="1" i="1" dirty="0"/>
              <a:t>j</a:t>
            </a:r>
            <a:r>
              <a:rPr lang="uk-UA" sz="1200" b="1" dirty="0"/>
              <a:t>-</a:t>
            </a:r>
            <a:r>
              <a:rPr lang="uk-UA" sz="1200" b="1" dirty="0" err="1"/>
              <a:t>го</a:t>
            </a:r>
            <a:r>
              <a:rPr lang="uk-UA" sz="1200" b="1" dirty="0"/>
              <a:t> завдання з рівнем складності </a:t>
            </a:r>
            <a:r>
              <a:rPr lang="uk-UA" sz="1200" b="1" i="1" dirty="0"/>
              <a:t>δ</a:t>
            </a:r>
            <a:r>
              <a:rPr lang="uk-UA" sz="1200" b="1" i="1" baseline="-25000" dirty="0"/>
              <a:t>j</a:t>
            </a:r>
            <a:r>
              <a:rPr lang="uk-UA" sz="1200" b="1" dirty="0"/>
              <a:t> різними студентами</a:t>
            </a:r>
          </a:p>
          <a:p>
            <a:r>
              <a:rPr lang="uk-UA" sz="1200" b="1" dirty="0"/>
              <a:t> </a:t>
            </a:r>
          </a:p>
          <a:p>
            <a:endParaRPr lang="uk-UA" sz="1200" b="1" dirty="0"/>
          </a:p>
          <a:p>
            <a:r>
              <a:rPr lang="en-US" sz="1200" b="1" dirty="0"/>
              <a:t>                                                            </a:t>
            </a:r>
            <a:r>
              <a:rPr lang="uk-UA" sz="1200" b="1" dirty="0"/>
              <a:t>                           – </a:t>
            </a:r>
            <a:r>
              <a:rPr lang="uk-UA" sz="1200" b="1" dirty="0" err="1"/>
              <a:t>однопараметрична</a:t>
            </a:r>
            <a:r>
              <a:rPr lang="uk-UA" sz="1200" b="1" dirty="0"/>
              <a:t> модель Дж. </a:t>
            </a:r>
            <a:r>
              <a:rPr lang="uk-UA" sz="1200" b="1" dirty="0" err="1"/>
              <a:t>Раша</a:t>
            </a:r>
            <a:endParaRPr lang="uk-UA" sz="1200" b="1" dirty="0"/>
          </a:p>
          <a:p>
            <a:r>
              <a:rPr lang="ru-RU" sz="1200" b="1" dirty="0"/>
              <a:t> </a:t>
            </a:r>
            <a:endParaRPr lang="uk-UA" sz="1200" b="1" dirty="0"/>
          </a:p>
          <a:p>
            <a:endParaRPr lang="ru-RU" sz="1200" b="1" dirty="0"/>
          </a:p>
          <a:p>
            <a:endParaRPr lang="ru-RU" sz="1200" b="1" dirty="0"/>
          </a:p>
          <a:p>
            <a:r>
              <a:rPr lang="ru-RU" sz="1200" b="1" dirty="0"/>
              <a:t> </a:t>
            </a:r>
            <a:endParaRPr lang="uk-UA" sz="1200" b="1" dirty="0"/>
          </a:p>
          <a:p>
            <a:r>
              <a:rPr lang="uk-UA" sz="1200" b="1" dirty="0"/>
              <a:t>                                                                                        – </a:t>
            </a:r>
            <a:r>
              <a:rPr lang="uk-UA" sz="1200" b="1" dirty="0" err="1"/>
              <a:t>двопараметрична</a:t>
            </a:r>
            <a:r>
              <a:rPr lang="uk-UA" sz="1200" b="1" dirty="0"/>
              <a:t> модель А. </a:t>
            </a:r>
            <a:r>
              <a:rPr lang="uk-UA" sz="1200" b="1" dirty="0" err="1"/>
              <a:t>Бірнбаума</a:t>
            </a:r>
            <a:endParaRPr lang="uk-UA" sz="1200" b="1" dirty="0"/>
          </a:p>
          <a:p>
            <a:endParaRPr lang="ru-RU" sz="1200" b="1" dirty="0"/>
          </a:p>
          <a:p>
            <a:endParaRPr lang="ru-RU" sz="1200" b="1" dirty="0"/>
          </a:p>
          <a:p>
            <a:r>
              <a:rPr lang="ru-RU" sz="1200" b="1" dirty="0"/>
              <a:t> </a:t>
            </a:r>
            <a:r>
              <a:rPr lang="uk-UA" sz="1200" b="1" dirty="0"/>
              <a:t>                                                                                                                                         </a:t>
            </a:r>
          </a:p>
          <a:p>
            <a:endParaRPr lang="uk-UA" sz="1200" b="1" dirty="0"/>
          </a:p>
          <a:p>
            <a:r>
              <a:rPr lang="uk-UA" sz="1200" b="1" dirty="0"/>
              <a:t> </a:t>
            </a:r>
          </a:p>
          <a:p>
            <a:r>
              <a:rPr lang="uk-UA" sz="1200" b="1" dirty="0"/>
              <a:t>                                                                                           – </a:t>
            </a:r>
            <a:r>
              <a:rPr lang="uk-UA" sz="1200" b="1" dirty="0" err="1"/>
              <a:t>трипараметрична</a:t>
            </a:r>
            <a:r>
              <a:rPr lang="uk-UA" sz="1200" b="1" dirty="0"/>
              <a:t> модель А. </a:t>
            </a:r>
            <a:r>
              <a:rPr lang="uk-UA" sz="1200" b="1" dirty="0" err="1"/>
              <a:t>Бірнбаума</a:t>
            </a:r>
            <a:endParaRPr lang="uk-UA" sz="1200" b="1" dirty="0"/>
          </a:p>
          <a:p>
            <a:r>
              <a:rPr lang="uk-UA" sz="1200" b="1" dirty="0"/>
              <a:t> </a:t>
            </a:r>
          </a:p>
          <a:p>
            <a:endParaRPr lang="uk-UA" sz="1200" b="1" dirty="0"/>
          </a:p>
          <a:p>
            <a:endParaRPr lang="uk-UA" sz="1200" b="1" dirty="0"/>
          </a:p>
          <a:p>
            <a:r>
              <a:rPr lang="uk-UA" sz="1200" b="1" dirty="0"/>
              <a:t/>
            </a:r>
            <a:br>
              <a:rPr lang="uk-UA" sz="1200" b="1" dirty="0"/>
            </a:br>
            <a:r>
              <a:rPr lang="uk-UA" sz="1200" b="1" dirty="0"/>
              <a:t>       </a:t>
            </a:r>
            <a:r>
              <a:rPr lang="uk-UA" sz="1200" b="1" dirty="0" smtClean="0"/>
              <a:t> </a:t>
            </a:r>
            <a:r>
              <a:rPr lang="uk-UA" sz="1200" b="1" dirty="0"/>
              <a:t>– </a:t>
            </a:r>
            <a:r>
              <a:rPr lang="uk-UA" sz="1200" b="1" dirty="0" smtClean="0"/>
              <a:t>параметр, </a:t>
            </a:r>
            <a:r>
              <a:rPr lang="uk-UA" sz="1200" b="1" dirty="0"/>
              <a:t>що відповідно характеризують </a:t>
            </a:r>
            <a:r>
              <a:rPr lang="uk-UA" sz="1200" b="1" dirty="0" err="1"/>
              <a:t>диференційовну</a:t>
            </a:r>
            <a:r>
              <a:rPr lang="uk-UA" sz="1200" b="1" dirty="0"/>
              <a:t> здатність завдання при зміні  </a:t>
            </a:r>
            <a:r>
              <a:rPr lang="uk-UA" sz="1200" b="1" dirty="0" smtClean="0"/>
              <a:t>різних </a:t>
            </a:r>
            <a:r>
              <a:rPr lang="uk-UA" sz="1200" b="1" dirty="0"/>
              <a:t>значень </a:t>
            </a:r>
            <a:r>
              <a:rPr lang="uk-UA" sz="1200" b="1" i="1" dirty="0"/>
              <a:t>θ</a:t>
            </a:r>
            <a:r>
              <a:rPr lang="uk-UA" sz="1200" b="1" dirty="0"/>
              <a:t> і </a:t>
            </a:r>
            <a:r>
              <a:rPr lang="uk-UA" sz="1200" b="1" i="1" dirty="0" smtClean="0"/>
              <a:t>δ,</a:t>
            </a:r>
            <a:r>
              <a:rPr lang="uk-UA" sz="1200" b="1" dirty="0" smtClean="0"/>
              <a:t>        – </a:t>
            </a:r>
            <a:r>
              <a:rPr lang="uk-UA" sz="1200" b="1" dirty="0"/>
              <a:t>ймовірність вгадування правильної відповіді на </a:t>
            </a:r>
            <a:r>
              <a:rPr lang="uk-UA" sz="1200" b="1" i="1" dirty="0"/>
              <a:t>j</a:t>
            </a:r>
            <a:r>
              <a:rPr lang="uk-UA" sz="1200" b="1" dirty="0"/>
              <a:t>-те завдання.</a:t>
            </a:r>
          </a:p>
          <a:p>
            <a:endParaRPr lang="uk-UA" sz="1200" b="1" dirty="0"/>
          </a:p>
        </p:txBody>
      </p:sp>
      <p:sp>
        <p:nvSpPr>
          <p:cNvPr id="103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0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495300" y="2298700"/>
          <a:ext cx="200025" cy="276225"/>
        </p:xfrm>
        <a:graphic>
          <a:graphicData uri="http://schemas.openxmlformats.org/presentationml/2006/ole">
            <p:oleObj spid="_x0000_s1026" r:id="rId3" imgW="190335" imgH="266469" progId="Equation.DSMT4">
              <p:embed/>
            </p:oleObj>
          </a:graphicData>
        </a:graphic>
      </p:graphicFrame>
      <p:sp>
        <p:nvSpPr>
          <p:cNvPr id="104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04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027" name="Object 10"/>
          <p:cNvGraphicFramePr>
            <a:graphicFrameLocks noChangeAspect="1"/>
          </p:cNvGraphicFramePr>
          <p:nvPr/>
        </p:nvGraphicFramePr>
        <p:xfrm>
          <a:off x="1619250" y="2900363"/>
          <a:ext cx="2492375" cy="871537"/>
        </p:xfrm>
        <a:graphic>
          <a:graphicData uri="http://schemas.openxmlformats.org/presentationml/2006/ole">
            <p:oleObj spid="_x0000_s1027" name="Equation" r:id="rId4" imgW="1447560" imgH="507960" progId="Equation.DSMT4">
              <p:embed/>
            </p:oleObj>
          </a:graphicData>
        </a:graphic>
      </p:graphicFrame>
      <p:sp>
        <p:nvSpPr>
          <p:cNvPr id="104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028" name="Object 12"/>
          <p:cNvGraphicFramePr>
            <a:graphicFrameLocks noChangeAspect="1"/>
          </p:cNvGraphicFramePr>
          <p:nvPr/>
        </p:nvGraphicFramePr>
        <p:xfrm>
          <a:off x="1527175" y="3829050"/>
          <a:ext cx="2709863" cy="863600"/>
        </p:xfrm>
        <a:graphic>
          <a:graphicData uri="http://schemas.openxmlformats.org/presentationml/2006/ole">
            <p:oleObj spid="_x0000_s1028" name="Equation" r:id="rId5" imgW="1562040" imgH="507960" progId="Equation.DSMT4">
              <p:embed/>
            </p:oleObj>
          </a:graphicData>
        </a:graphic>
      </p:graphicFrame>
      <p:sp>
        <p:nvSpPr>
          <p:cNvPr id="104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029" name="Object 14"/>
          <p:cNvGraphicFramePr>
            <a:graphicFrameLocks noChangeAspect="1"/>
          </p:cNvGraphicFramePr>
          <p:nvPr/>
        </p:nvGraphicFramePr>
        <p:xfrm>
          <a:off x="603250" y="4914900"/>
          <a:ext cx="3744913" cy="809625"/>
        </p:xfrm>
        <a:graphic>
          <a:graphicData uri="http://schemas.openxmlformats.org/presentationml/2006/ole">
            <p:oleObj spid="_x0000_s1029" name="Equation" r:id="rId6" imgW="2374560" imgH="507960" progId="Equation.DSMT4">
              <p:embed/>
            </p:oleObj>
          </a:graphicData>
        </a:graphic>
      </p:graphicFrame>
      <p:sp>
        <p:nvSpPr>
          <p:cNvPr id="1044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030" name="Object 16"/>
          <p:cNvGraphicFramePr>
            <a:graphicFrameLocks noChangeAspect="1"/>
          </p:cNvGraphicFramePr>
          <p:nvPr/>
        </p:nvGraphicFramePr>
        <p:xfrm>
          <a:off x="576263" y="6115050"/>
          <a:ext cx="209550" cy="285750"/>
        </p:xfrm>
        <a:graphic>
          <a:graphicData uri="http://schemas.openxmlformats.org/presentationml/2006/ole">
            <p:oleObj spid="_x0000_s1030" r:id="rId7" imgW="190335" imgH="266469" progId="Equation.DSMT4">
              <p:embed/>
            </p:oleObj>
          </a:graphicData>
        </a:graphic>
      </p:graphicFrame>
      <p:sp>
        <p:nvSpPr>
          <p:cNvPr id="104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031" name="Object 18"/>
          <p:cNvGraphicFramePr>
            <a:graphicFrameLocks noChangeAspect="1"/>
          </p:cNvGraphicFramePr>
          <p:nvPr/>
        </p:nvGraphicFramePr>
        <p:xfrm>
          <a:off x="1571604" y="6286520"/>
          <a:ext cx="190500" cy="285750"/>
        </p:xfrm>
        <a:graphic>
          <a:graphicData uri="http://schemas.openxmlformats.org/presentationml/2006/ole">
            <p:oleObj spid="_x0000_s1031" r:id="rId8" imgW="177569" imgH="266353" progId="Equation.DSMT4">
              <p:embed/>
            </p:oleObj>
          </a:graphicData>
        </a:graphic>
      </p:graphicFrame>
      <p:sp>
        <p:nvSpPr>
          <p:cNvPr id="104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032" name="Object 22"/>
          <p:cNvGraphicFramePr>
            <a:graphicFrameLocks noChangeAspect="1"/>
          </p:cNvGraphicFramePr>
          <p:nvPr/>
        </p:nvGraphicFramePr>
        <p:xfrm>
          <a:off x="7429520" y="2071678"/>
          <a:ext cx="685800" cy="228600"/>
        </p:xfrm>
        <a:graphic>
          <a:graphicData uri="http://schemas.openxmlformats.org/presentationml/2006/ole">
            <p:oleObj spid="_x0000_s1032" name="Equation" r:id="rId9" imgW="660113" imgH="215806" progId="Equation.DSMT4">
              <p:embed/>
            </p:oleObj>
          </a:graphicData>
        </a:graphic>
      </p:graphicFrame>
      <p:sp>
        <p:nvSpPr>
          <p:cNvPr id="104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033" name="Object 24"/>
          <p:cNvGraphicFramePr>
            <a:graphicFrameLocks noChangeAspect="1"/>
          </p:cNvGraphicFramePr>
          <p:nvPr/>
        </p:nvGraphicFramePr>
        <p:xfrm>
          <a:off x="7429520" y="2357430"/>
          <a:ext cx="752475" cy="228600"/>
        </p:xfrm>
        <a:graphic>
          <a:graphicData uri="http://schemas.openxmlformats.org/presentationml/2006/ole">
            <p:oleObj spid="_x0000_s1033" r:id="rId10" imgW="736600" imgH="228600" progId="Equation.DSMT4">
              <p:embed/>
            </p:oleObj>
          </a:graphicData>
        </a:graphic>
      </p:graphicFrame>
      <p:sp>
        <p:nvSpPr>
          <p:cNvPr id="1048" name="TextBox 39"/>
          <p:cNvSpPr txBox="1">
            <a:spLocks noChangeArrowheads="1"/>
          </p:cNvSpPr>
          <p:nvPr/>
        </p:nvSpPr>
        <p:spPr bwMode="auto">
          <a:xfrm>
            <a:off x="8215313" y="571500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10</a:t>
            </a:r>
            <a:endParaRPr lang="uk-U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Прямокутник 68"/>
          <p:cNvSpPr/>
          <p:nvPr/>
        </p:nvSpPr>
        <p:spPr bwMode="auto">
          <a:xfrm>
            <a:off x="0" y="314325"/>
            <a:ext cx="9144000" cy="928688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314" name="Прямокутник 313"/>
          <p:cNvSpPr/>
          <p:nvPr/>
        </p:nvSpPr>
        <p:spPr bwMode="auto">
          <a:xfrm>
            <a:off x="571500" y="214313"/>
            <a:ext cx="4714875" cy="10715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928688" y="314325"/>
            <a:ext cx="5000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>
                <a:solidFill>
                  <a:schemeClr val="tx2"/>
                </a:solidFill>
                <a:cs typeface="Arial" charset="0"/>
              </a:rPr>
              <a:t>Реалізація адаптивного</a:t>
            </a:r>
          </a:p>
          <a:p>
            <a:r>
              <a:rPr lang="uk-UA" sz="2400" b="1">
                <a:solidFill>
                  <a:schemeClr val="tx2"/>
                </a:solidFill>
                <a:cs typeface="Arial" charset="0"/>
              </a:rPr>
              <a:t>контролю знань. ЕТАП І</a:t>
            </a:r>
            <a:r>
              <a:rPr lang="en-US" sz="2400" b="1">
                <a:solidFill>
                  <a:schemeClr val="tx2"/>
                </a:solidFill>
                <a:cs typeface="Arial" charset="0"/>
              </a:rPr>
              <a:t> </a:t>
            </a:r>
            <a:endParaRPr lang="uk-UA" sz="2400" b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6869" name="Rectangle 1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6870" name="Rectangle 1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pSp>
        <p:nvGrpSpPr>
          <p:cNvPr id="2" name="Group 203"/>
          <p:cNvGrpSpPr>
            <a:grpSpLocks/>
          </p:cNvGrpSpPr>
          <p:nvPr/>
        </p:nvGrpSpPr>
        <p:grpSpPr bwMode="auto">
          <a:xfrm>
            <a:off x="142875" y="1214438"/>
            <a:ext cx="8715375" cy="5454650"/>
            <a:chOff x="1715" y="1374"/>
            <a:chExt cx="9492" cy="7910"/>
          </a:xfrm>
        </p:grpSpPr>
        <p:sp>
          <p:nvSpPr>
            <p:cNvPr id="36873" name="Rectangle 205"/>
            <p:cNvSpPr>
              <a:spLocks noChangeArrowheads="1"/>
            </p:cNvSpPr>
            <p:nvPr/>
          </p:nvSpPr>
          <p:spPr bwMode="auto">
            <a:xfrm>
              <a:off x="5444" y="7589"/>
              <a:ext cx="1017" cy="3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874" name="Line 206"/>
            <p:cNvSpPr>
              <a:spLocks noChangeShapeType="1"/>
            </p:cNvSpPr>
            <p:nvPr/>
          </p:nvSpPr>
          <p:spPr bwMode="auto">
            <a:xfrm flipH="1">
              <a:off x="6461" y="6191"/>
              <a:ext cx="3188" cy="15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5" name="Line 207"/>
            <p:cNvSpPr>
              <a:spLocks noChangeShapeType="1"/>
            </p:cNvSpPr>
            <p:nvPr/>
          </p:nvSpPr>
          <p:spPr bwMode="auto">
            <a:xfrm>
              <a:off x="5847" y="6220"/>
              <a:ext cx="49" cy="13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6" name="Line 208"/>
            <p:cNvSpPr>
              <a:spLocks noChangeShapeType="1"/>
            </p:cNvSpPr>
            <p:nvPr/>
          </p:nvSpPr>
          <p:spPr bwMode="auto">
            <a:xfrm>
              <a:off x="2890" y="6218"/>
              <a:ext cx="2554" cy="14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7" name="Rectangle 209"/>
            <p:cNvSpPr>
              <a:spLocks noChangeArrowheads="1"/>
            </p:cNvSpPr>
            <p:nvPr/>
          </p:nvSpPr>
          <p:spPr bwMode="auto">
            <a:xfrm>
              <a:off x="1828" y="2278"/>
              <a:ext cx="9379" cy="2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878" name="Rectangle 210"/>
            <p:cNvSpPr>
              <a:spLocks noChangeArrowheads="1"/>
            </p:cNvSpPr>
            <p:nvPr/>
          </p:nvSpPr>
          <p:spPr bwMode="auto">
            <a:xfrm>
              <a:off x="2622" y="3182"/>
              <a:ext cx="2034" cy="67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Aft>
                  <a:spcPts val="1000"/>
                </a:spcAft>
              </a:pPr>
              <a:r>
                <a:rPr lang="uk-UA" sz="2800">
                  <a:latin typeface="Calibri" pitchFamily="34" charset="0"/>
                </a:rPr>
                <a:t>ТЕСТ</a:t>
              </a:r>
              <a:endParaRPr lang="uk-UA"/>
            </a:p>
          </p:txBody>
        </p:sp>
        <p:sp>
          <p:nvSpPr>
            <p:cNvPr id="36879" name="Rectangle 211" descr="Широкий диагональный 2"/>
            <p:cNvSpPr>
              <a:spLocks noChangeArrowheads="1"/>
            </p:cNvSpPr>
            <p:nvPr/>
          </p:nvSpPr>
          <p:spPr bwMode="auto">
            <a:xfrm>
              <a:off x="2280" y="2278"/>
              <a:ext cx="2599" cy="223"/>
            </a:xfrm>
            <a:prstGeom prst="rect">
              <a:avLst/>
            </a:prstGeom>
            <a:pattFill prst="wdUpDiag">
              <a:fgClr>
                <a:srgbClr val="808080"/>
              </a:fgClr>
              <a:bgClr>
                <a:srgbClr val="FFFFFF"/>
              </a:bgClr>
            </a:patt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880" name="Rectangle 212"/>
            <p:cNvSpPr>
              <a:spLocks noChangeArrowheads="1"/>
            </p:cNvSpPr>
            <p:nvPr/>
          </p:nvSpPr>
          <p:spPr bwMode="auto">
            <a:xfrm>
              <a:off x="6694" y="2294"/>
              <a:ext cx="271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800" b="1">
                  <a:latin typeface="Calibri" pitchFamily="34" charset="0"/>
                </a:rPr>
                <a:t>Генеральна сукупність питань (кількість питань = </a:t>
              </a:r>
              <a:r>
                <a:rPr lang="uk-UA" sz="800" b="1" i="1">
                  <a:latin typeface="Calibri" pitchFamily="34" charset="0"/>
                </a:rPr>
                <a:t>N</a:t>
              </a:r>
              <a:r>
                <a:rPr lang="uk-UA" sz="800" b="1">
                  <a:latin typeface="Calibri" pitchFamily="34" charset="0"/>
                </a:rPr>
                <a:t>)</a:t>
              </a:r>
              <a:endParaRPr lang="uk-UA" b="1"/>
            </a:p>
          </p:txBody>
        </p:sp>
        <p:sp>
          <p:nvSpPr>
            <p:cNvPr id="36881" name="Rectangle 214"/>
            <p:cNvSpPr>
              <a:spLocks noChangeArrowheads="1"/>
            </p:cNvSpPr>
            <p:nvPr/>
          </p:nvSpPr>
          <p:spPr bwMode="auto">
            <a:xfrm>
              <a:off x="3071" y="4199"/>
              <a:ext cx="158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 b="1">
                  <a:latin typeface="Calibri" pitchFamily="34" charset="0"/>
                </a:rPr>
                <a:t>Результати</a:t>
              </a:r>
              <a:endParaRPr lang="uk-UA"/>
            </a:p>
          </p:txBody>
        </p:sp>
        <p:sp>
          <p:nvSpPr>
            <p:cNvPr id="36882" name="AutoShape 215"/>
            <p:cNvSpPr>
              <a:spLocks noChangeArrowheads="1"/>
            </p:cNvSpPr>
            <p:nvPr/>
          </p:nvSpPr>
          <p:spPr bwMode="auto">
            <a:xfrm>
              <a:off x="3297" y="2617"/>
              <a:ext cx="565" cy="45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883" name="Line 216"/>
            <p:cNvSpPr>
              <a:spLocks noChangeShapeType="1"/>
            </p:cNvSpPr>
            <p:nvPr/>
          </p:nvSpPr>
          <p:spPr bwMode="auto">
            <a:xfrm>
              <a:off x="1941" y="6120"/>
              <a:ext cx="915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4" name="Rectangle 217"/>
            <p:cNvSpPr>
              <a:spLocks noChangeArrowheads="1"/>
            </p:cNvSpPr>
            <p:nvPr/>
          </p:nvSpPr>
          <p:spPr bwMode="auto">
            <a:xfrm>
              <a:off x="4427" y="2730"/>
              <a:ext cx="1356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 b="1">
                  <a:latin typeface="Calibri" pitchFamily="34" charset="0"/>
                </a:rPr>
                <a:t>ВИКЛАДАЧ</a:t>
              </a:r>
              <a:endParaRPr lang="uk-UA"/>
            </a:p>
          </p:txBody>
        </p:sp>
        <p:sp>
          <p:nvSpPr>
            <p:cNvPr id="36885" name="Line 218"/>
            <p:cNvSpPr>
              <a:spLocks noChangeShapeType="1"/>
            </p:cNvSpPr>
            <p:nvPr/>
          </p:nvSpPr>
          <p:spPr bwMode="auto">
            <a:xfrm flipH="1" flipV="1">
              <a:off x="3862" y="2843"/>
              <a:ext cx="45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6" name="AutoShape 219"/>
            <p:cNvSpPr>
              <a:spLocks noChangeArrowheads="1"/>
            </p:cNvSpPr>
            <p:nvPr/>
          </p:nvSpPr>
          <p:spPr bwMode="auto">
            <a:xfrm>
              <a:off x="5138" y="2662"/>
              <a:ext cx="1478" cy="736"/>
            </a:xfrm>
            <a:prstGeom prst="parallelogram">
              <a:avLst>
                <a:gd name="adj" fmla="val 4999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887" name="Rectangle 220"/>
            <p:cNvSpPr>
              <a:spLocks noChangeArrowheads="1"/>
            </p:cNvSpPr>
            <p:nvPr/>
          </p:nvSpPr>
          <p:spPr bwMode="auto">
            <a:xfrm>
              <a:off x="5372" y="2754"/>
              <a:ext cx="1089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en-US" sz="1100" b="1" i="1">
                  <a:latin typeface="Calibri" pitchFamily="34" charset="0"/>
                </a:rPr>
                <a:t>  </a:t>
              </a:r>
              <a:r>
                <a:rPr lang="uk-UA" sz="900" b="1" i="1">
                  <a:latin typeface="Calibri" pitchFamily="34" charset="0"/>
                </a:rPr>
                <a:t>m</a:t>
              </a:r>
              <a:r>
                <a:rPr lang="uk-UA" sz="900" b="1" i="1" baseline="-25000">
                  <a:latin typeface="Calibri" pitchFamily="34" charset="0"/>
                </a:rPr>
                <a:t>1</a:t>
              </a:r>
              <a:r>
                <a:rPr lang="uk-UA" sz="900" b="1" i="1">
                  <a:latin typeface="Calibri" pitchFamily="34" charset="0"/>
                </a:rPr>
                <a:t>-кількість питань вибраних викладачем</a:t>
              </a:r>
              <a:r>
                <a:rPr lang="uk-UA" sz="900" b="1" i="1" baseline="-25000">
                  <a:latin typeface="Calibri" pitchFamily="34" charset="0"/>
                </a:rPr>
                <a:t> </a:t>
              </a:r>
              <a:endParaRPr lang="uk-UA" sz="900"/>
            </a:p>
          </p:txBody>
        </p:sp>
        <p:sp>
          <p:nvSpPr>
            <p:cNvPr id="36888" name="Line 221"/>
            <p:cNvSpPr>
              <a:spLocks noChangeShapeType="1"/>
            </p:cNvSpPr>
            <p:nvPr/>
          </p:nvSpPr>
          <p:spPr bwMode="auto">
            <a:xfrm>
              <a:off x="2845" y="3973"/>
              <a:ext cx="0" cy="4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9" name="Line 222"/>
            <p:cNvSpPr>
              <a:spLocks noChangeShapeType="1"/>
            </p:cNvSpPr>
            <p:nvPr/>
          </p:nvSpPr>
          <p:spPr bwMode="auto">
            <a:xfrm>
              <a:off x="2845" y="4425"/>
              <a:ext cx="248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0" name="Rectangle 223"/>
            <p:cNvSpPr>
              <a:spLocks noChangeArrowheads="1"/>
            </p:cNvSpPr>
            <p:nvPr/>
          </p:nvSpPr>
          <p:spPr bwMode="auto">
            <a:xfrm>
              <a:off x="5331" y="3860"/>
              <a:ext cx="2034" cy="101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0" tIns="72000" rIns="0" bIns="0"/>
            <a:lstStyle/>
            <a:p>
              <a:pPr algn="ctr">
                <a:spcAft>
                  <a:spcPts val="1000"/>
                </a:spcAft>
              </a:pPr>
              <a:r>
                <a:rPr lang="uk-UA">
                  <a:latin typeface="Calibri" pitchFamily="34" charset="0"/>
                </a:rPr>
                <a:t>Модель</a:t>
              </a:r>
              <a:r>
                <a:rPr lang="en-US">
                  <a:latin typeface="Calibri" pitchFamily="34" charset="0"/>
                </a:rPr>
                <a:t/>
              </a:r>
              <a:br>
                <a:rPr lang="en-US">
                  <a:latin typeface="Calibri" pitchFamily="34" charset="0"/>
                </a:rPr>
              </a:br>
              <a:r>
                <a:rPr lang="uk-UA">
                  <a:latin typeface="Calibri" pitchFamily="34" charset="0"/>
                </a:rPr>
                <a:t> Раша</a:t>
              </a:r>
              <a:endParaRPr lang="uk-UA"/>
            </a:p>
          </p:txBody>
        </p:sp>
        <p:sp>
          <p:nvSpPr>
            <p:cNvPr id="36891" name="Rectangle 224"/>
            <p:cNvSpPr>
              <a:spLocks noChangeArrowheads="1"/>
            </p:cNvSpPr>
            <p:nvPr/>
          </p:nvSpPr>
          <p:spPr bwMode="auto">
            <a:xfrm>
              <a:off x="6122" y="6346"/>
              <a:ext cx="2599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 b="1">
                  <a:latin typeface="Calibri" pitchFamily="34" charset="0"/>
                </a:rPr>
                <a:t>ШКАЛА ЛОГІТІВ</a:t>
              </a:r>
              <a:endParaRPr lang="uk-UA"/>
            </a:p>
          </p:txBody>
        </p:sp>
        <p:sp>
          <p:nvSpPr>
            <p:cNvPr id="36892" name="Line 225"/>
            <p:cNvSpPr>
              <a:spLocks noChangeShapeType="1"/>
            </p:cNvSpPr>
            <p:nvPr/>
          </p:nvSpPr>
          <p:spPr bwMode="auto">
            <a:xfrm>
              <a:off x="3749" y="5894"/>
              <a:ext cx="0" cy="4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3" name="Line 226"/>
            <p:cNvSpPr>
              <a:spLocks noChangeShapeType="1"/>
            </p:cNvSpPr>
            <p:nvPr/>
          </p:nvSpPr>
          <p:spPr bwMode="auto">
            <a:xfrm>
              <a:off x="9173" y="5894"/>
              <a:ext cx="0" cy="4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4" name="Line 227"/>
            <p:cNvSpPr>
              <a:spLocks noChangeShapeType="1"/>
            </p:cNvSpPr>
            <p:nvPr/>
          </p:nvSpPr>
          <p:spPr bwMode="auto">
            <a:xfrm>
              <a:off x="7365" y="4425"/>
              <a:ext cx="101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5" name="Rectangle 228"/>
            <p:cNvSpPr>
              <a:spLocks noChangeArrowheads="1"/>
            </p:cNvSpPr>
            <p:nvPr/>
          </p:nvSpPr>
          <p:spPr bwMode="auto">
            <a:xfrm>
              <a:off x="8382" y="4086"/>
              <a:ext cx="2034" cy="67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/>
              </a:r>
              <a:br>
                <a:rPr lang="en-US" sz="1100">
                  <a:latin typeface="Calibri" pitchFamily="34" charset="0"/>
                </a:rPr>
              </a:br>
              <a:r>
                <a:rPr lang="uk-UA" sz="1100">
                  <a:latin typeface="Calibri" pitchFamily="34" charset="0"/>
                </a:rPr>
                <a:t>Логіти рівнів складності</a:t>
              </a:r>
              <a:endParaRPr lang="uk-UA"/>
            </a:p>
          </p:txBody>
        </p:sp>
        <p:sp>
          <p:nvSpPr>
            <p:cNvPr id="36896" name="Rectangle 229"/>
            <p:cNvSpPr>
              <a:spLocks noChangeArrowheads="1"/>
            </p:cNvSpPr>
            <p:nvPr/>
          </p:nvSpPr>
          <p:spPr bwMode="auto">
            <a:xfrm>
              <a:off x="2054" y="5668"/>
              <a:ext cx="1356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>
                  <a:latin typeface="Calibri" pitchFamily="34" charset="0"/>
                </a:rPr>
                <a:t>РІВЕНЬ І</a:t>
              </a:r>
              <a:endParaRPr lang="uk-UA"/>
            </a:p>
          </p:txBody>
        </p:sp>
        <p:sp>
          <p:nvSpPr>
            <p:cNvPr id="36897" name="Rectangle 230"/>
            <p:cNvSpPr>
              <a:spLocks noChangeArrowheads="1"/>
            </p:cNvSpPr>
            <p:nvPr/>
          </p:nvSpPr>
          <p:spPr bwMode="auto">
            <a:xfrm>
              <a:off x="5218" y="5668"/>
              <a:ext cx="1356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>
                  <a:latin typeface="Calibri" pitchFamily="34" charset="0"/>
                </a:rPr>
                <a:t>РІВЕНЬ ІІ</a:t>
              </a:r>
              <a:endParaRPr lang="uk-UA"/>
            </a:p>
          </p:txBody>
        </p:sp>
        <p:sp>
          <p:nvSpPr>
            <p:cNvPr id="36898" name="Rectangle 231"/>
            <p:cNvSpPr>
              <a:spLocks noChangeArrowheads="1"/>
            </p:cNvSpPr>
            <p:nvPr/>
          </p:nvSpPr>
          <p:spPr bwMode="auto">
            <a:xfrm>
              <a:off x="9286" y="5668"/>
              <a:ext cx="1356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>
                  <a:latin typeface="Calibri" pitchFamily="34" charset="0"/>
                </a:rPr>
                <a:t>РІВЕНЬ ІІІ</a:t>
              </a:r>
              <a:endParaRPr lang="uk-UA"/>
            </a:p>
          </p:txBody>
        </p:sp>
        <p:sp>
          <p:nvSpPr>
            <p:cNvPr id="36899" name="Line 232"/>
            <p:cNvSpPr>
              <a:spLocks noChangeShapeType="1"/>
            </p:cNvSpPr>
            <p:nvPr/>
          </p:nvSpPr>
          <p:spPr bwMode="auto">
            <a:xfrm flipH="1">
              <a:off x="2958" y="4877"/>
              <a:ext cx="5424" cy="113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0" name="Line 233"/>
            <p:cNvSpPr>
              <a:spLocks noChangeShapeType="1"/>
            </p:cNvSpPr>
            <p:nvPr/>
          </p:nvSpPr>
          <p:spPr bwMode="auto">
            <a:xfrm flipH="1">
              <a:off x="6687" y="4877"/>
              <a:ext cx="2712" cy="1017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1" name="Line 234"/>
            <p:cNvSpPr>
              <a:spLocks noChangeShapeType="1"/>
            </p:cNvSpPr>
            <p:nvPr/>
          </p:nvSpPr>
          <p:spPr bwMode="auto">
            <a:xfrm>
              <a:off x="9964" y="4877"/>
              <a:ext cx="113" cy="90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2" name="Rectangle 235"/>
            <p:cNvSpPr>
              <a:spLocks noChangeArrowheads="1"/>
            </p:cNvSpPr>
            <p:nvPr/>
          </p:nvSpPr>
          <p:spPr bwMode="auto">
            <a:xfrm>
              <a:off x="2845" y="2052"/>
              <a:ext cx="158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 b="1">
                  <a:latin typeface="Calibri" pitchFamily="34" charset="0"/>
                </a:rPr>
                <a:t>Вибірка </a:t>
              </a:r>
              <a:r>
                <a:rPr lang="uk-UA" sz="1000" b="1" i="1">
                  <a:latin typeface="Calibri" pitchFamily="34" charset="0"/>
                </a:rPr>
                <a:t>m</a:t>
              </a:r>
              <a:r>
                <a:rPr lang="uk-UA" sz="1000" b="1" i="1" baseline="-25000">
                  <a:latin typeface="Calibri" pitchFamily="34" charset="0"/>
                </a:rPr>
                <a:t>1</a:t>
              </a:r>
              <a:endParaRPr lang="uk-UA"/>
            </a:p>
          </p:txBody>
        </p:sp>
        <p:sp>
          <p:nvSpPr>
            <p:cNvPr id="36903" name="Oval 236"/>
            <p:cNvSpPr>
              <a:spLocks noChangeArrowheads="1"/>
            </p:cNvSpPr>
            <p:nvPr/>
          </p:nvSpPr>
          <p:spPr bwMode="auto">
            <a:xfrm>
              <a:off x="2092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04" name="Oval 237"/>
            <p:cNvSpPr>
              <a:spLocks noChangeArrowheads="1"/>
            </p:cNvSpPr>
            <p:nvPr/>
          </p:nvSpPr>
          <p:spPr bwMode="auto">
            <a:xfrm>
              <a:off x="2393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05" name="Oval 238"/>
            <p:cNvSpPr>
              <a:spLocks noChangeArrowheads="1"/>
            </p:cNvSpPr>
            <p:nvPr/>
          </p:nvSpPr>
          <p:spPr bwMode="auto">
            <a:xfrm>
              <a:off x="2732" y="6068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06" name="Rectangle 239"/>
            <p:cNvSpPr>
              <a:spLocks noChangeArrowheads="1"/>
            </p:cNvSpPr>
            <p:nvPr/>
          </p:nvSpPr>
          <p:spPr bwMode="auto">
            <a:xfrm>
              <a:off x="3071" y="6120"/>
              <a:ext cx="4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>
                  <a:solidFill>
                    <a:srgbClr val="808080"/>
                  </a:solidFill>
                  <a:latin typeface="Calibri" pitchFamily="34" charset="0"/>
                </a:rPr>
                <a:t>…</a:t>
              </a:r>
              <a:endParaRPr lang="uk-UA"/>
            </a:p>
          </p:txBody>
        </p:sp>
        <p:sp>
          <p:nvSpPr>
            <p:cNvPr id="36907" name="Oval 240"/>
            <p:cNvSpPr>
              <a:spLocks noChangeArrowheads="1"/>
            </p:cNvSpPr>
            <p:nvPr/>
          </p:nvSpPr>
          <p:spPr bwMode="auto">
            <a:xfrm>
              <a:off x="3523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08" name="Oval 241"/>
            <p:cNvSpPr>
              <a:spLocks noChangeArrowheads="1"/>
            </p:cNvSpPr>
            <p:nvPr/>
          </p:nvSpPr>
          <p:spPr bwMode="auto">
            <a:xfrm>
              <a:off x="3975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09" name="Oval 242"/>
            <p:cNvSpPr>
              <a:spLocks noChangeArrowheads="1"/>
            </p:cNvSpPr>
            <p:nvPr/>
          </p:nvSpPr>
          <p:spPr bwMode="auto">
            <a:xfrm>
              <a:off x="7139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10" name="Oval 243"/>
            <p:cNvSpPr>
              <a:spLocks noChangeArrowheads="1"/>
            </p:cNvSpPr>
            <p:nvPr/>
          </p:nvSpPr>
          <p:spPr bwMode="auto">
            <a:xfrm>
              <a:off x="5557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11" name="Oval 244"/>
            <p:cNvSpPr>
              <a:spLocks noChangeArrowheads="1"/>
            </p:cNvSpPr>
            <p:nvPr/>
          </p:nvSpPr>
          <p:spPr bwMode="auto">
            <a:xfrm>
              <a:off x="8382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12" name="Oval 245"/>
            <p:cNvSpPr>
              <a:spLocks noChangeArrowheads="1"/>
            </p:cNvSpPr>
            <p:nvPr/>
          </p:nvSpPr>
          <p:spPr bwMode="auto">
            <a:xfrm>
              <a:off x="4540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13" name="Oval 246"/>
            <p:cNvSpPr>
              <a:spLocks noChangeArrowheads="1"/>
            </p:cNvSpPr>
            <p:nvPr/>
          </p:nvSpPr>
          <p:spPr bwMode="auto">
            <a:xfrm>
              <a:off x="5786" y="6068"/>
              <a:ext cx="113" cy="113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14" name="Oval 247"/>
            <p:cNvSpPr>
              <a:spLocks noChangeArrowheads="1"/>
            </p:cNvSpPr>
            <p:nvPr/>
          </p:nvSpPr>
          <p:spPr bwMode="auto">
            <a:xfrm>
              <a:off x="8947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15" name="Rectangle 248"/>
            <p:cNvSpPr>
              <a:spLocks noChangeArrowheads="1"/>
            </p:cNvSpPr>
            <p:nvPr/>
          </p:nvSpPr>
          <p:spPr bwMode="auto">
            <a:xfrm>
              <a:off x="4992" y="6120"/>
              <a:ext cx="4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>
                  <a:solidFill>
                    <a:srgbClr val="808080"/>
                  </a:solidFill>
                  <a:latin typeface="Calibri" pitchFamily="34" charset="0"/>
                </a:rPr>
                <a:t>…</a:t>
              </a:r>
              <a:endParaRPr lang="uk-UA"/>
            </a:p>
          </p:txBody>
        </p:sp>
        <p:sp>
          <p:nvSpPr>
            <p:cNvPr id="36916" name="Rectangle 249"/>
            <p:cNvSpPr>
              <a:spLocks noChangeArrowheads="1"/>
            </p:cNvSpPr>
            <p:nvPr/>
          </p:nvSpPr>
          <p:spPr bwMode="auto">
            <a:xfrm>
              <a:off x="7591" y="6120"/>
              <a:ext cx="4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>
                  <a:solidFill>
                    <a:srgbClr val="808080"/>
                  </a:solidFill>
                  <a:latin typeface="Calibri" pitchFamily="34" charset="0"/>
                </a:rPr>
                <a:t>…</a:t>
              </a:r>
              <a:endParaRPr lang="uk-UA"/>
            </a:p>
          </p:txBody>
        </p:sp>
        <p:sp>
          <p:nvSpPr>
            <p:cNvPr id="36917" name="Oval 250"/>
            <p:cNvSpPr>
              <a:spLocks noChangeArrowheads="1"/>
            </p:cNvSpPr>
            <p:nvPr/>
          </p:nvSpPr>
          <p:spPr bwMode="auto">
            <a:xfrm>
              <a:off x="9324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18" name="Oval 251"/>
            <p:cNvSpPr>
              <a:spLocks noChangeArrowheads="1"/>
            </p:cNvSpPr>
            <p:nvPr/>
          </p:nvSpPr>
          <p:spPr bwMode="auto">
            <a:xfrm>
              <a:off x="9625" y="6068"/>
              <a:ext cx="113" cy="113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19" name="Oval 252"/>
            <p:cNvSpPr>
              <a:spLocks noChangeArrowheads="1"/>
            </p:cNvSpPr>
            <p:nvPr/>
          </p:nvSpPr>
          <p:spPr bwMode="auto">
            <a:xfrm>
              <a:off x="9964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20" name="Oval 253"/>
            <p:cNvSpPr>
              <a:spLocks noChangeArrowheads="1"/>
            </p:cNvSpPr>
            <p:nvPr/>
          </p:nvSpPr>
          <p:spPr bwMode="auto">
            <a:xfrm>
              <a:off x="10755" y="6068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21" name="Rectangle 254"/>
            <p:cNvSpPr>
              <a:spLocks noChangeArrowheads="1"/>
            </p:cNvSpPr>
            <p:nvPr/>
          </p:nvSpPr>
          <p:spPr bwMode="auto">
            <a:xfrm>
              <a:off x="10303" y="6120"/>
              <a:ext cx="4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>
                  <a:solidFill>
                    <a:srgbClr val="808080"/>
                  </a:solidFill>
                  <a:latin typeface="Calibri" pitchFamily="34" charset="0"/>
                </a:rPr>
                <a:t>…</a:t>
              </a:r>
              <a:endParaRPr lang="uk-UA"/>
            </a:p>
          </p:txBody>
        </p:sp>
        <p:sp>
          <p:nvSpPr>
            <p:cNvPr id="36922" name="Rectangle 255"/>
            <p:cNvSpPr>
              <a:spLocks noChangeArrowheads="1"/>
            </p:cNvSpPr>
            <p:nvPr/>
          </p:nvSpPr>
          <p:spPr bwMode="auto">
            <a:xfrm>
              <a:off x="1715" y="1374"/>
              <a:ext cx="1695" cy="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uk-UA"/>
            </a:p>
          </p:txBody>
        </p:sp>
        <p:sp>
          <p:nvSpPr>
            <p:cNvPr id="36923" name="Rectangle 256"/>
            <p:cNvSpPr>
              <a:spLocks noChangeArrowheads="1"/>
            </p:cNvSpPr>
            <p:nvPr/>
          </p:nvSpPr>
          <p:spPr bwMode="auto">
            <a:xfrm>
              <a:off x="1941" y="6798"/>
              <a:ext cx="9153" cy="33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Aft>
                  <a:spcPts val="1000"/>
                </a:spcAft>
              </a:pPr>
              <a:r>
                <a:rPr lang="ru-RU" sz="1100">
                  <a:latin typeface="Calibri" pitchFamily="34" charset="0"/>
                </a:rPr>
                <a:t>Процес визначення вузлових завдань</a:t>
              </a:r>
              <a:endParaRPr lang="uk-UA"/>
            </a:p>
          </p:txBody>
        </p:sp>
        <p:sp>
          <p:nvSpPr>
            <p:cNvPr id="36924" name="Oval 257"/>
            <p:cNvSpPr>
              <a:spLocks noChangeArrowheads="1"/>
            </p:cNvSpPr>
            <p:nvPr/>
          </p:nvSpPr>
          <p:spPr bwMode="auto">
            <a:xfrm>
              <a:off x="5557" y="7702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25" name="Oval 258"/>
            <p:cNvSpPr>
              <a:spLocks noChangeArrowheads="1"/>
            </p:cNvSpPr>
            <p:nvPr/>
          </p:nvSpPr>
          <p:spPr bwMode="auto">
            <a:xfrm>
              <a:off x="5896" y="7702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26" name="Oval 259"/>
            <p:cNvSpPr>
              <a:spLocks noChangeArrowheads="1"/>
            </p:cNvSpPr>
            <p:nvPr/>
          </p:nvSpPr>
          <p:spPr bwMode="auto">
            <a:xfrm>
              <a:off x="6235" y="7702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27" name="Rectangle 260"/>
            <p:cNvSpPr>
              <a:spLocks noChangeArrowheads="1"/>
            </p:cNvSpPr>
            <p:nvPr/>
          </p:nvSpPr>
          <p:spPr bwMode="auto">
            <a:xfrm>
              <a:off x="6574" y="7702"/>
              <a:ext cx="1808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Aft>
                  <a:spcPts val="1000"/>
                </a:spcAft>
              </a:pPr>
              <a:r>
                <a:rPr lang="uk-UA" sz="1000" b="1">
                  <a:latin typeface="Calibri" pitchFamily="34" charset="0"/>
                </a:rPr>
                <a:t>Вузлові завдання</a:t>
              </a:r>
              <a:endParaRPr lang="uk-UA"/>
            </a:p>
          </p:txBody>
        </p:sp>
        <p:sp>
          <p:nvSpPr>
            <p:cNvPr id="36928" name="Rectangle 309"/>
            <p:cNvSpPr>
              <a:spLocks noChangeArrowheads="1"/>
            </p:cNvSpPr>
            <p:nvPr/>
          </p:nvSpPr>
          <p:spPr bwMode="auto">
            <a:xfrm>
              <a:off x="1715" y="8380"/>
              <a:ext cx="1695" cy="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uk-UA"/>
            </a:p>
          </p:txBody>
        </p:sp>
        <p:sp>
          <p:nvSpPr>
            <p:cNvPr id="36929" name="Line 313"/>
            <p:cNvSpPr>
              <a:spLocks noChangeShapeType="1"/>
            </p:cNvSpPr>
            <p:nvPr/>
          </p:nvSpPr>
          <p:spPr bwMode="auto">
            <a:xfrm>
              <a:off x="5783" y="7928"/>
              <a:ext cx="0" cy="13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0" name="AutoShape 316"/>
            <p:cNvSpPr>
              <a:spLocks noChangeArrowheads="1"/>
            </p:cNvSpPr>
            <p:nvPr/>
          </p:nvSpPr>
          <p:spPr bwMode="auto">
            <a:xfrm>
              <a:off x="5610" y="9125"/>
              <a:ext cx="113" cy="113"/>
            </a:xfrm>
            <a:prstGeom prst="plus">
              <a:avLst>
                <a:gd name="adj" fmla="val 42477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931" name="Oval 319"/>
            <p:cNvSpPr>
              <a:spLocks noChangeArrowheads="1"/>
            </p:cNvSpPr>
            <p:nvPr/>
          </p:nvSpPr>
          <p:spPr bwMode="auto">
            <a:xfrm>
              <a:off x="3523" y="2843"/>
              <a:ext cx="113" cy="113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36872" name="TextBox 317"/>
          <p:cNvSpPr txBox="1">
            <a:spLocks noChangeArrowheads="1"/>
          </p:cNvSpPr>
          <p:nvPr/>
        </p:nvSpPr>
        <p:spPr bwMode="auto">
          <a:xfrm>
            <a:off x="8215313" y="571500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11</a:t>
            </a:r>
            <a:endParaRPr lang="uk-UA" sz="2000" b="1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428992" y="657227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1400" dirty="0" smtClean="0"/>
              <a:t>2 етап</a:t>
            </a:r>
            <a:endParaRPr lang="uk-U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рямокутник 101"/>
          <p:cNvSpPr/>
          <p:nvPr/>
        </p:nvSpPr>
        <p:spPr bwMode="auto">
          <a:xfrm>
            <a:off x="0" y="314325"/>
            <a:ext cx="9144000" cy="928688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37891" name="Rectangle 1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7892" name="Rectangle 1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7893" name="Rectangle 1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pSp>
        <p:nvGrpSpPr>
          <p:cNvPr id="37894" name="Group 1"/>
          <p:cNvGrpSpPr>
            <a:grpSpLocks/>
          </p:cNvGrpSpPr>
          <p:nvPr/>
        </p:nvGrpSpPr>
        <p:grpSpPr bwMode="auto">
          <a:xfrm>
            <a:off x="142875" y="785813"/>
            <a:ext cx="8786813" cy="5684837"/>
            <a:chOff x="1715" y="8380"/>
            <a:chExt cx="9492" cy="6554"/>
          </a:xfrm>
        </p:grpSpPr>
        <p:sp>
          <p:nvSpPr>
            <p:cNvPr id="37899" name="Line 150"/>
            <p:cNvSpPr>
              <a:spLocks noChangeShapeType="1"/>
            </p:cNvSpPr>
            <p:nvPr/>
          </p:nvSpPr>
          <p:spPr bwMode="auto">
            <a:xfrm flipH="1">
              <a:off x="5896" y="13223"/>
              <a:ext cx="757" cy="13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0" name="Rectangle 93"/>
            <p:cNvSpPr>
              <a:spLocks noChangeArrowheads="1"/>
            </p:cNvSpPr>
            <p:nvPr/>
          </p:nvSpPr>
          <p:spPr bwMode="auto">
            <a:xfrm>
              <a:off x="5444" y="14595"/>
              <a:ext cx="1017" cy="3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01" name="Line 92"/>
            <p:cNvSpPr>
              <a:spLocks noChangeShapeType="1"/>
            </p:cNvSpPr>
            <p:nvPr/>
          </p:nvSpPr>
          <p:spPr bwMode="auto">
            <a:xfrm flipH="1">
              <a:off x="6461" y="13239"/>
              <a:ext cx="3277" cy="14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2" name="Line 91"/>
            <p:cNvSpPr>
              <a:spLocks noChangeShapeType="1"/>
            </p:cNvSpPr>
            <p:nvPr/>
          </p:nvSpPr>
          <p:spPr bwMode="auto">
            <a:xfrm>
              <a:off x="2325" y="13238"/>
              <a:ext cx="3119" cy="14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3" name="Rectangle 90"/>
            <p:cNvSpPr>
              <a:spLocks noChangeArrowheads="1"/>
            </p:cNvSpPr>
            <p:nvPr/>
          </p:nvSpPr>
          <p:spPr bwMode="auto">
            <a:xfrm>
              <a:off x="1828" y="9284"/>
              <a:ext cx="9379" cy="2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04" name="Rectangle 89"/>
            <p:cNvSpPr>
              <a:spLocks noChangeArrowheads="1"/>
            </p:cNvSpPr>
            <p:nvPr/>
          </p:nvSpPr>
          <p:spPr bwMode="auto">
            <a:xfrm>
              <a:off x="5673" y="10188"/>
              <a:ext cx="2034" cy="67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0" tIns="72000" rIns="0" bIns="0"/>
            <a:lstStyle/>
            <a:p>
              <a:pPr algn="ctr" eaLnBrk="0" hangingPunct="0"/>
              <a:r>
                <a:rPr lang="ru-RU" sz="3000">
                  <a:cs typeface="Times New Roman" pitchFamily="18" charset="0"/>
                </a:rPr>
                <a:t>ТЕСТ</a:t>
              </a:r>
              <a:endParaRPr lang="ru-RU"/>
            </a:p>
          </p:txBody>
        </p:sp>
        <p:sp>
          <p:nvSpPr>
            <p:cNvPr id="37905" name="Rectangle 88"/>
            <p:cNvSpPr>
              <a:spLocks noChangeArrowheads="1"/>
            </p:cNvSpPr>
            <p:nvPr/>
          </p:nvSpPr>
          <p:spPr bwMode="auto">
            <a:xfrm>
              <a:off x="2280" y="9284"/>
              <a:ext cx="2599" cy="22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06" name="Rectangle 87"/>
            <p:cNvSpPr>
              <a:spLocks noChangeArrowheads="1"/>
            </p:cNvSpPr>
            <p:nvPr/>
          </p:nvSpPr>
          <p:spPr bwMode="auto">
            <a:xfrm>
              <a:off x="1869" y="9328"/>
              <a:ext cx="3627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>
                  <a:cs typeface="Times New Roman" pitchFamily="18" charset="0"/>
                </a:rPr>
                <a:t>Генеральна сукупність питань (кількість питань = </a:t>
              </a:r>
              <a:r>
                <a:rPr lang="ru-RU" sz="1000" i="1">
                  <a:cs typeface="Times New Roman" pitchFamily="18" charset="0"/>
                </a:rPr>
                <a:t>N-m</a:t>
              </a:r>
              <a:r>
                <a:rPr lang="ru-RU" sz="1000" i="1" baseline="-30000">
                  <a:cs typeface="Times New Roman" pitchFamily="18" charset="0"/>
                </a:rPr>
                <a:t>1</a:t>
              </a:r>
              <a:r>
                <a:rPr lang="ru-RU" sz="1000">
                  <a:cs typeface="Times New Roman" pitchFamily="18" charset="0"/>
                </a:rPr>
                <a:t>)</a:t>
              </a:r>
              <a:endParaRPr lang="ru-RU"/>
            </a:p>
          </p:txBody>
        </p:sp>
        <p:sp>
          <p:nvSpPr>
            <p:cNvPr id="37907" name="Rectangle 85"/>
            <p:cNvSpPr>
              <a:spLocks noChangeArrowheads="1"/>
            </p:cNvSpPr>
            <p:nvPr/>
          </p:nvSpPr>
          <p:spPr bwMode="auto">
            <a:xfrm>
              <a:off x="3749" y="10188"/>
              <a:ext cx="158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 b="1">
                  <a:cs typeface="Times New Roman" pitchFamily="18" charset="0"/>
                </a:rPr>
                <a:t>Результати</a:t>
              </a:r>
              <a:endParaRPr lang="ru-RU"/>
            </a:p>
          </p:txBody>
        </p:sp>
        <p:sp>
          <p:nvSpPr>
            <p:cNvPr id="37908" name="AutoShape 84"/>
            <p:cNvSpPr>
              <a:spLocks noChangeArrowheads="1"/>
            </p:cNvSpPr>
            <p:nvPr/>
          </p:nvSpPr>
          <p:spPr bwMode="auto">
            <a:xfrm>
              <a:off x="6009" y="9623"/>
              <a:ext cx="1243" cy="45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09" name="Line 83"/>
            <p:cNvSpPr>
              <a:spLocks noChangeShapeType="1"/>
            </p:cNvSpPr>
            <p:nvPr/>
          </p:nvSpPr>
          <p:spPr bwMode="auto">
            <a:xfrm>
              <a:off x="1941" y="13126"/>
              <a:ext cx="915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0" name="Rectangle 82"/>
            <p:cNvSpPr>
              <a:spLocks noChangeArrowheads="1"/>
            </p:cNvSpPr>
            <p:nvPr/>
          </p:nvSpPr>
          <p:spPr bwMode="auto">
            <a:xfrm>
              <a:off x="7704" y="9736"/>
              <a:ext cx="1356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 b="1">
                  <a:cs typeface="Times New Roman" pitchFamily="18" charset="0"/>
                </a:rPr>
                <a:t>ВИКЛАДАЧ</a:t>
              </a:r>
              <a:endParaRPr lang="ru-RU"/>
            </a:p>
          </p:txBody>
        </p:sp>
        <p:sp>
          <p:nvSpPr>
            <p:cNvPr id="37911" name="Line 81"/>
            <p:cNvSpPr>
              <a:spLocks noChangeShapeType="1"/>
            </p:cNvSpPr>
            <p:nvPr/>
          </p:nvSpPr>
          <p:spPr bwMode="auto">
            <a:xfrm flipH="1" flipV="1">
              <a:off x="7139" y="9849"/>
              <a:ext cx="45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2" name="AutoShape 80"/>
            <p:cNvSpPr>
              <a:spLocks noChangeArrowheads="1"/>
            </p:cNvSpPr>
            <p:nvPr/>
          </p:nvSpPr>
          <p:spPr bwMode="auto">
            <a:xfrm>
              <a:off x="8834" y="9736"/>
              <a:ext cx="1370" cy="703"/>
            </a:xfrm>
            <a:prstGeom prst="parallelogram">
              <a:avLst>
                <a:gd name="adj" fmla="val 50001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13" name="Line 78"/>
            <p:cNvSpPr>
              <a:spLocks noChangeShapeType="1"/>
            </p:cNvSpPr>
            <p:nvPr/>
          </p:nvSpPr>
          <p:spPr bwMode="auto">
            <a:xfrm flipH="1">
              <a:off x="3071" y="10527"/>
              <a:ext cx="2486" cy="3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4" name="Rectangle 77"/>
            <p:cNvSpPr>
              <a:spLocks noChangeArrowheads="1"/>
            </p:cNvSpPr>
            <p:nvPr/>
          </p:nvSpPr>
          <p:spPr bwMode="auto">
            <a:xfrm>
              <a:off x="1828" y="10979"/>
              <a:ext cx="2034" cy="101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US">
                  <a:cs typeface="Times New Roman" pitchFamily="18" charset="0"/>
                </a:rPr>
                <a:t/>
              </a:r>
              <a:br>
                <a:rPr lang="en-US">
                  <a:cs typeface="Times New Roman" pitchFamily="18" charset="0"/>
                </a:rPr>
              </a:br>
              <a:r>
                <a:rPr lang="ru-RU">
                  <a:cs typeface="Times New Roman" pitchFamily="18" charset="0"/>
                </a:rPr>
                <a:t>Модель Раша</a:t>
              </a:r>
              <a:endParaRPr lang="ru-RU"/>
            </a:p>
          </p:txBody>
        </p:sp>
        <p:sp>
          <p:nvSpPr>
            <p:cNvPr id="37915" name="Rectangle 76"/>
            <p:cNvSpPr>
              <a:spLocks noChangeArrowheads="1"/>
            </p:cNvSpPr>
            <p:nvPr/>
          </p:nvSpPr>
          <p:spPr bwMode="auto">
            <a:xfrm>
              <a:off x="6122" y="13352"/>
              <a:ext cx="2599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 b="1">
                  <a:cs typeface="Times New Roman" pitchFamily="18" charset="0"/>
                </a:rPr>
                <a:t>ШКАЛА ЛОГІТІВ</a:t>
              </a:r>
              <a:endParaRPr lang="ru-RU"/>
            </a:p>
          </p:txBody>
        </p:sp>
        <p:sp>
          <p:nvSpPr>
            <p:cNvPr id="37916" name="Line 75"/>
            <p:cNvSpPr>
              <a:spLocks noChangeShapeType="1"/>
            </p:cNvSpPr>
            <p:nvPr/>
          </p:nvSpPr>
          <p:spPr bwMode="auto">
            <a:xfrm>
              <a:off x="3749" y="12900"/>
              <a:ext cx="0" cy="4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7" name="Line 74"/>
            <p:cNvSpPr>
              <a:spLocks noChangeShapeType="1"/>
            </p:cNvSpPr>
            <p:nvPr/>
          </p:nvSpPr>
          <p:spPr bwMode="auto">
            <a:xfrm>
              <a:off x="9173" y="12900"/>
              <a:ext cx="0" cy="4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8" name="Line 73"/>
            <p:cNvSpPr>
              <a:spLocks noChangeShapeType="1"/>
            </p:cNvSpPr>
            <p:nvPr/>
          </p:nvSpPr>
          <p:spPr bwMode="auto">
            <a:xfrm>
              <a:off x="3975" y="11431"/>
              <a:ext cx="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9" name="Rectangle 72"/>
            <p:cNvSpPr>
              <a:spLocks noChangeArrowheads="1"/>
            </p:cNvSpPr>
            <p:nvPr/>
          </p:nvSpPr>
          <p:spPr bwMode="auto">
            <a:xfrm>
              <a:off x="4427" y="10979"/>
              <a:ext cx="1356" cy="101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US" sz="1300">
                  <a:cs typeface="Times New Roman" pitchFamily="18" charset="0"/>
                </a:rPr>
                <a:t/>
              </a:r>
              <a:br>
                <a:rPr lang="en-US" sz="1300">
                  <a:cs typeface="Times New Roman" pitchFamily="18" charset="0"/>
                </a:rPr>
              </a:br>
              <a:r>
                <a:rPr lang="ru-RU" sz="1300">
                  <a:cs typeface="Times New Roman" pitchFamily="18" charset="0"/>
                </a:rPr>
                <a:t>Логіти рівнів складності</a:t>
              </a:r>
              <a:endParaRPr lang="ru-RU"/>
            </a:p>
          </p:txBody>
        </p:sp>
        <p:sp>
          <p:nvSpPr>
            <p:cNvPr id="37920" name="Rectangle 71"/>
            <p:cNvSpPr>
              <a:spLocks noChangeArrowheads="1"/>
            </p:cNvSpPr>
            <p:nvPr/>
          </p:nvSpPr>
          <p:spPr bwMode="auto">
            <a:xfrm>
              <a:off x="2054" y="12674"/>
              <a:ext cx="1356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>
                  <a:cs typeface="Times New Roman" pitchFamily="18" charset="0"/>
                </a:rPr>
                <a:t>РІВЕНЬ І</a:t>
              </a:r>
              <a:endParaRPr lang="ru-RU"/>
            </a:p>
          </p:txBody>
        </p:sp>
        <p:sp>
          <p:nvSpPr>
            <p:cNvPr id="37921" name="Rectangle 70"/>
            <p:cNvSpPr>
              <a:spLocks noChangeArrowheads="1"/>
            </p:cNvSpPr>
            <p:nvPr/>
          </p:nvSpPr>
          <p:spPr bwMode="auto">
            <a:xfrm>
              <a:off x="5218" y="12674"/>
              <a:ext cx="1356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>
                  <a:cs typeface="Times New Roman" pitchFamily="18" charset="0"/>
                </a:rPr>
                <a:t>РІВЕНЬ ІІ</a:t>
              </a:r>
              <a:endParaRPr lang="ru-RU"/>
            </a:p>
          </p:txBody>
        </p:sp>
        <p:sp>
          <p:nvSpPr>
            <p:cNvPr id="37922" name="Rectangle 69"/>
            <p:cNvSpPr>
              <a:spLocks noChangeArrowheads="1"/>
            </p:cNvSpPr>
            <p:nvPr/>
          </p:nvSpPr>
          <p:spPr bwMode="auto">
            <a:xfrm>
              <a:off x="9286" y="12674"/>
              <a:ext cx="1356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>
                  <a:cs typeface="Times New Roman" pitchFamily="18" charset="0"/>
                </a:rPr>
                <a:t>РІВЕНЬ ІІІ</a:t>
              </a:r>
              <a:endParaRPr lang="ru-RU"/>
            </a:p>
          </p:txBody>
        </p:sp>
        <p:sp>
          <p:nvSpPr>
            <p:cNvPr id="37923" name="Line 68"/>
            <p:cNvSpPr>
              <a:spLocks noChangeShapeType="1"/>
            </p:cNvSpPr>
            <p:nvPr/>
          </p:nvSpPr>
          <p:spPr bwMode="auto">
            <a:xfrm flipH="1">
              <a:off x="2958" y="11883"/>
              <a:ext cx="5424" cy="113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4" name="Line 67"/>
            <p:cNvSpPr>
              <a:spLocks noChangeShapeType="1"/>
            </p:cNvSpPr>
            <p:nvPr/>
          </p:nvSpPr>
          <p:spPr bwMode="auto">
            <a:xfrm flipH="1">
              <a:off x="6687" y="11883"/>
              <a:ext cx="2712" cy="1017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5" name="Line 66"/>
            <p:cNvSpPr>
              <a:spLocks noChangeShapeType="1"/>
            </p:cNvSpPr>
            <p:nvPr/>
          </p:nvSpPr>
          <p:spPr bwMode="auto">
            <a:xfrm>
              <a:off x="9964" y="11883"/>
              <a:ext cx="113" cy="90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6" name="Rectangle 65"/>
            <p:cNvSpPr>
              <a:spLocks noChangeArrowheads="1"/>
            </p:cNvSpPr>
            <p:nvPr/>
          </p:nvSpPr>
          <p:spPr bwMode="auto">
            <a:xfrm>
              <a:off x="5783" y="9058"/>
              <a:ext cx="158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ru-RU" sz="1000" b="1">
                  <a:cs typeface="Times New Roman" pitchFamily="18" charset="0"/>
                </a:rPr>
                <a:t>Вибірка </a:t>
              </a:r>
              <a:r>
                <a:rPr lang="ru-RU" sz="1000" b="1" i="1">
                  <a:cs typeface="Times New Roman" pitchFamily="18" charset="0"/>
                </a:rPr>
                <a:t>m</a:t>
              </a:r>
              <a:r>
                <a:rPr lang="ru-RU" sz="1000" b="1" i="1" baseline="-30000">
                  <a:cs typeface="Times New Roman" pitchFamily="18" charset="0"/>
                </a:rPr>
                <a:t>2</a:t>
              </a:r>
              <a:r>
                <a:rPr lang="ru-RU" sz="1000" b="1">
                  <a:cs typeface="Times New Roman" pitchFamily="18" charset="0"/>
                </a:rPr>
                <a:t>-3</a:t>
              </a:r>
              <a:endParaRPr lang="ru-RU"/>
            </a:p>
          </p:txBody>
        </p:sp>
        <p:sp>
          <p:nvSpPr>
            <p:cNvPr id="37927" name="Oval 64"/>
            <p:cNvSpPr>
              <a:spLocks noChangeArrowheads="1"/>
            </p:cNvSpPr>
            <p:nvPr/>
          </p:nvSpPr>
          <p:spPr bwMode="auto">
            <a:xfrm>
              <a:off x="2092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28" name="Oval 63"/>
            <p:cNvSpPr>
              <a:spLocks noChangeArrowheads="1"/>
            </p:cNvSpPr>
            <p:nvPr/>
          </p:nvSpPr>
          <p:spPr bwMode="auto">
            <a:xfrm>
              <a:off x="2393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29" name="Oval 62"/>
            <p:cNvSpPr>
              <a:spLocks noChangeArrowheads="1"/>
            </p:cNvSpPr>
            <p:nvPr/>
          </p:nvSpPr>
          <p:spPr bwMode="auto">
            <a:xfrm>
              <a:off x="2732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30" name="Rectangle 61"/>
            <p:cNvSpPr>
              <a:spLocks noChangeArrowheads="1"/>
            </p:cNvSpPr>
            <p:nvPr/>
          </p:nvSpPr>
          <p:spPr bwMode="auto">
            <a:xfrm>
              <a:off x="3071" y="13126"/>
              <a:ext cx="4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>
                  <a:solidFill>
                    <a:srgbClr val="808080"/>
                  </a:solidFill>
                  <a:cs typeface="Times New Roman" pitchFamily="18" charset="0"/>
                </a:rPr>
                <a:t>…</a:t>
              </a:r>
              <a:endParaRPr lang="ru-RU"/>
            </a:p>
          </p:txBody>
        </p:sp>
        <p:sp>
          <p:nvSpPr>
            <p:cNvPr id="37931" name="Oval 60"/>
            <p:cNvSpPr>
              <a:spLocks noChangeArrowheads="1"/>
            </p:cNvSpPr>
            <p:nvPr/>
          </p:nvSpPr>
          <p:spPr bwMode="auto">
            <a:xfrm>
              <a:off x="3523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32" name="Oval 59"/>
            <p:cNvSpPr>
              <a:spLocks noChangeArrowheads="1"/>
            </p:cNvSpPr>
            <p:nvPr/>
          </p:nvSpPr>
          <p:spPr bwMode="auto">
            <a:xfrm>
              <a:off x="3975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33" name="Oval 58"/>
            <p:cNvSpPr>
              <a:spLocks noChangeArrowheads="1"/>
            </p:cNvSpPr>
            <p:nvPr/>
          </p:nvSpPr>
          <p:spPr bwMode="auto">
            <a:xfrm>
              <a:off x="7139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34" name="Oval 57"/>
            <p:cNvSpPr>
              <a:spLocks noChangeArrowheads="1"/>
            </p:cNvSpPr>
            <p:nvPr/>
          </p:nvSpPr>
          <p:spPr bwMode="auto">
            <a:xfrm>
              <a:off x="5557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35" name="Oval 56"/>
            <p:cNvSpPr>
              <a:spLocks noChangeArrowheads="1"/>
            </p:cNvSpPr>
            <p:nvPr/>
          </p:nvSpPr>
          <p:spPr bwMode="auto">
            <a:xfrm>
              <a:off x="8382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36" name="Oval 55"/>
            <p:cNvSpPr>
              <a:spLocks noChangeArrowheads="1"/>
            </p:cNvSpPr>
            <p:nvPr/>
          </p:nvSpPr>
          <p:spPr bwMode="auto">
            <a:xfrm>
              <a:off x="4540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37" name="Oval 54"/>
            <p:cNvSpPr>
              <a:spLocks noChangeArrowheads="1"/>
            </p:cNvSpPr>
            <p:nvPr/>
          </p:nvSpPr>
          <p:spPr bwMode="auto">
            <a:xfrm>
              <a:off x="5786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38" name="Oval 53"/>
            <p:cNvSpPr>
              <a:spLocks noChangeArrowheads="1"/>
            </p:cNvSpPr>
            <p:nvPr/>
          </p:nvSpPr>
          <p:spPr bwMode="auto">
            <a:xfrm>
              <a:off x="8947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39" name="Rectangle 52"/>
            <p:cNvSpPr>
              <a:spLocks noChangeArrowheads="1"/>
            </p:cNvSpPr>
            <p:nvPr/>
          </p:nvSpPr>
          <p:spPr bwMode="auto">
            <a:xfrm>
              <a:off x="4992" y="13126"/>
              <a:ext cx="4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>
                  <a:solidFill>
                    <a:srgbClr val="808080"/>
                  </a:solidFill>
                  <a:cs typeface="Times New Roman" pitchFamily="18" charset="0"/>
                </a:rPr>
                <a:t>…</a:t>
              </a:r>
              <a:endParaRPr lang="ru-RU"/>
            </a:p>
          </p:txBody>
        </p:sp>
        <p:sp>
          <p:nvSpPr>
            <p:cNvPr id="37940" name="Rectangle 51"/>
            <p:cNvSpPr>
              <a:spLocks noChangeArrowheads="1"/>
            </p:cNvSpPr>
            <p:nvPr/>
          </p:nvSpPr>
          <p:spPr bwMode="auto">
            <a:xfrm>
              <a:off x="7591" y="13126"/>
              <a:ext cx="4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>
                  <a:solidFill>
                    <a:srgbClr val="808080"/>
                  </a:solidFill>
                  <a:cs typeface="Times New Roman" pitchFamily="18" charset="0"/>
                </a:rPr>
                <a:t>…</a:t>
              </a:r>
              <a:endParaRPr lang="ru-RU"/>
            </a:p>
          </p:txBody>
        </p:sp>
        <p:sp>
          <p:nvSpPr>
            <p:cNvPr id="37941" name="Oval 50"/>
            <p:cNvSpPr>
              <a:spLocks noChangeArrowheads="1"/>
            </p:cNvSpPr>
            <p:nvPr/>
          </p:nvSpPr>
          <p:spPr bwMode="auto">
            <a:xfrm>
              <a:off x="9324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42" name="Oval 49"/>
            <p:cNvSpPr>
              <a:spLocks noChangeArrowheads="1"/>
            </p:cNvSpPr>
            <p:nvPr/>
          </p:nvSpPr>
          <p:spPr bwMode="auto">
            <a:xfrm>
              <a:off x="9625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43" name="Oval 48"/>
            <p:cNvSpPr>
              <a:spLocks noChangeArrowheads="1"/>
            </p:cNvSpPr>
            <p:nvPr/>
          </p:nvSpPr>
          <p:spPr bwMode="auto">
            <a:xfrm>
              <a:off x="9964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44" name="Oval 47"/>
            <p:cNvSpPr>
              <a:spLocks noChangeArrowheads="1"/>
            </p:cNvSpPr>
            <p:nvPr/>
          </p:nvSpPr>
          <p:spPr bwMode="auto">
            <a:xfrm>
              <a:off x="10755" y="13071"/>
              <a:ext cx="113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45" name="Rectangle 46"/>
            <p:cNvSpPr>
              <a:spLocks noChangeArrowheads="1"/>
            </p:cNvSpPr>
            <p:nvPr/>
          </p:nvSpPr>
          <p:spPr bwMode="auto">
            <a:xfrm>
              <a:off x="10303" y="13126"/>
              <a:ext cx="4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>
                  <a:solidFill>
                    <a:srgbClr val="808080"/>
                  </a:solidFill>
                  <a:cs typeface="Times New Roman" pitchFamily="18" charset="0"/>
                </a:rPr>
                <a:t>…</a:t>
              </a:r>
              <a:endParaRPr lang="ru-RU"/>
            </a:p>
          </p:txBody>
        </p:sp>
        <p:sp>
          <p:nvSpPr>
            <p:cNvPr id="37946" name="Rectangle 45"/>
            <p:cNvSpPr>
              <a:spLocks noChangeArrowheads="1"/>
            </p:cNvSpPr>
            <p:nvPr/>
          </p:nvSpPr>
          <p:spPr bwMode="auto">
            <a:xfrm>
              <a:off x="1715" y="8380"/>
              <a:ext cx="1695" cy="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uk-UA"/>
            </a:p>
          </p:txBody>
        </p:sp>
        <p:sp>
          <p:nvSpPr>
            <p:cNvPr id="37947" name="Rectangle 44"/>
            <p:cNvSpPr>
              <a:spLocks noChangeArrowheads="1"/>
            </p:cNvSpPr>
            <p:nvPr/>
          </p:nvSpPr>
          <p:spPr bwMode="auto">
            <a:xfrm>
              <a:off x="1941" y="13804"/>
              <a:ext cx="9153" cy="33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ru-RU" sz="1200">
                  <a:cs typeface="Times New Roman" pitchFamily="18" charset="0"/>
                </a:rPr>
                <a:t>Процес визначення вузлових завдань</a:t>
              </a:r>
              <a:endParaRPr lang="ru-RU"/>
            </a:p>
          </p:txBody>
        </p:sp>
        <p:sp>
          <p:nvSpPr>
            <p:cNvPr id="37948" name="Rectangle 43"/>
            <p:cNvSpPr>
              <a:spLocks noChangeArrowheads="1"/>
            </p:cNvSpPr>
            <p:nvPr/>
          </p:nvSpPr>
          <p:spPr bwMode="auto">
            <a:xfrm>
              <a:off x="6574" y="14708"/>
              <a:ext cx="4633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000" b="1">
                  <a:cs typeface="Times New Roman" pitchFamily="18" charset="0"/>
                </a:rPr>
                <a:t>Вузлові завдання для наступного тестування</a:t>
              </a:r>
              <a:endParaRPr lang="ru-RU"/>
            </a:p>
          </p:txBody>
        </p:sp>
        <p:sp>
          <p:nvSpPr>
            <p:cNvPr id="37949" name="Rectangle 42" descr="Широкий диагональный 2"/>
            <p:cNvSpPr>
              <a:spLocks noChangeArrowheads="1"/>
            </p:cNvSpPr>
            <p:nvPr/>
          </p:nvSpPr>
          <p:spPr bwMode="auto">
            <a:xfrm>
              <a:off x="5651" y="9286"/>
              <a:ext cx="2486" cy="223"/>
            </a:xfrm>
            <a:prstGeom prst="rect">
              <a:avLst/>
            </a:prstGeom>
            <a:pattFill prst="wdUpDiag">
              <a:fgClr>
                <a:srgbClr val="808080"/>
              </a:fgClr>
              <a:bgClr>
                <a:srgbClr val="FFFFFF"/>
              </a:bgClr>
            </a:patt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50" name="Line 41"/>
            <p:cNvSpPr>
              <a:spLocks noChangeShapeType="1"/>
            </p:cNvSpPr>
            <p:nvPr/>
          </p:nvSpPr>
          <p:spPr bwMode="auto">
            <a:xfrm>
              <a:off x="5805" y="8669"/>
              <a:ext cx="0" cy="62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1" name="Rectangle 40"/>
            <p:cNvSpPr>
              <a:spLocks noChangeArrowheads="1"/>
            </p:cNvSpPr>
            <p:nvPr/>
          </p:nvSpPr>
          <p:spPr bwMode="auto">
            <a:xfrm>
              <a:off x="6348" y="11205"/>
              <a:ext cx="1356" cy="45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0" tIns="72000" rIns="0" bIns="0"/>
            <a:lstStyle/>
            <a:p>
              <a:pPr algn="ctr" eaLnBrk="0" hangingPunct="0"/>
              <a:r>
                <a:rPr lang="ru-RU" sz="1300">
                  <a:cs typeface="Times New Roman" pitchFamily="18" charset="0"/>
                </a:rPr>
                <a:t>Калібрування</a:t>
              </a:r>
              <a:endParaRPr lang="ru-RU"/>
            </a:p>
          </p:txBody>
        </p:sp>
        <p:sp>
          <p:nvSpPr>
            <p:cNvPr id="37952" name="Line 39"/>
            <p:cNvSpPr>
              <a:spLocks noChangeShapeType="1"/>
            </p:cNvSpPr>
            <p:nvPr/>
          </p:nvSpPr>
          <p:spPr bwMode="auto">
            <a:xfrm>
              <a:off x="5896" y="11431"/>
              <a:ext cx="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3" name="AutoShape 38"/>
            <p:cNvSpPr>
              <a:spLocks noChangeArrowheads="1"/>
            </p:cNvSpPr>
            <p:nvPr/>
          </p:nvSpPr>
          <p:spPr bwMode="auto">
            <a:xfrm>
              <a:off x="5610" y="9125"/>
              <a:ext cx="113" cy="113"/>
            </a:xfrm>
            <a:prstGeom prst="plus">
              <a:avLst>
                <a:gd name="adj" fmla="val 42477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54" name="Rectangle 37"/>
            <p:cNvSpPr>
              <a:spLocks noChangeArrowheads="1"/>
            </p:cNvSpPr>
            <p:nvPr/>
          </p:nvSpPr>
          <p:spPr bwMode="auto">
            <a:xfrm>
              <a:off x="8269" y="11092"/>
              <a:ext cx="2712" cy="67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US" sz="1300">
                  <a:cs typeface="Times New Roman" pitchFamily="18" charset="0"/>
                </a:rPr>
                <a:t/>
              </a:r>
              <a:br>
                <a:rPr lang="en-US" sz="1300">
                  <a:cs typeface="Times New Roman" pitchFamily="18" charset="0"/>
                </a:rPr>
              </a:br>
              <a:r>
                <a:rPr lang="ru-RU" sz="1300">
                  <a:cs typeface="Times New Roman" pitchFamily="18" charset="0"/>
                </a:rPr>
                <a:t>Нові логіти рівнів складності</a:t>
              </a:r>
              <a:endParaRPr lang="ru-RU"/>
            </a:p>
          </p:txBody>
        </p:sp>
        <p:sp>
          <p:nvSpPr>
            <p:cNvPr id="37955" name="Line 36"/>
            <p:cNvSpPr>
              <a:spLocks noChangeShapeType="1"/>
            </p:cNvSpPr>
            <p:nvPr/>
          </p:nvSpPr>
          <p:spPr bwMode="auto">
            <a:xfrm>
              <a:off x="7817" y="11431"/>
              <a:ext cx="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6" name="Rectangle 34"/>
            <p:cNvSpPr>
              <a:spLocks noChangeArrowheads="1"/>
            </p:cNvSpPr>
            <p:nvPr/>
          </p:nvSpPr>
          <p:spPr bwMode="auto">
            <a:xfrm>
              <a:off x="6574" y="9849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grpSp>
          <p:nvGrpSpPr>
            <p:cNvPr id="37957" name="Group 29"/>
            <p:cNvGrpSpPr>
              <a:grpSpLocks/>
            </p:cNvGrpSpPr>
            <p:nvPr/>
          </p:nvGrpSpPr>
          <p:grpSpPr bwMode="auto">
            <a:xfrm>
              <a:off x="5331" y="9736"/>
              <a:ext cx="565" cy="161"/>
              <a:chOff x="4752" y="9383"/>
              <a:chExt cx="791" cy="226"/>
            </a:xfrm>
          </p:grpSpPr>
          <p:sp>
            <p:nvSpPr>
              <p:cNvPr id="37985" name="Rectangle 33"/>
              <p:cNvSpPr>
                <a:spLocks noChangeArrowheads="1"/>
              </p:cNvSpPr>
              <p:nvPr/>
            </p:nvSpPr>
            <p:spPr bwMode="auto">
              <a:xfrm>
                <a:off x="4752" y="9383"/>
                <a:ext cx="791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7986" name="Oval 32"/>
              <p:cNvSpPr>
                <a:spLocks noChangeArrowheads="1"/>
              </p:cNvSpPr>
              <p:nvPr/>
            </p:nvSpPr>
            <p:spPr bwMode="auto">
              <a:xfrm>
                <a:off x="4865" y="9445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7987" name="Oval 31"/>
              <p:cNvSpPr>
                <a:spLocks noChangeArrowheads="1"/>
              </p:cNvSpPr>
              <p:nvPr/>
            </p:nvSpPr>
            <p:spPr bwMode="auto">
              <a:xfrm>
                <a:off x="5091" y="9445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7988" name="Oval 30"/>
              <p:cNvSpPr>
                <a:spLocks noChangeArrowheads="1"/>
              </p:cNvSpPr>
              <p:nvPr/>
            </p:nvSpPr>
            <p:spPr bwMode="auto">
              <a:xfrm>
                <a:off x="5317" y="9445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37958" name="AutoShape 28"/>
            <p:cNvSpPr>
              <a:spLocks noChangeArrowheads="1"/>
            </p:cNvSpPr>
            <p:nvPr/>
          </p:nvSpPr>
          <p:spPr bwMode="auto">
            <a:xfrm>
              <a:off x="6009" y="9736"/>
              <a:ext cx="113" cy="113"/>
            </a:xfrm>
            <a:prstGeom prst="plus">
              <a:avLst>
                <a:gd name="adj" fmla="val 42477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59" name="Rectangle 27"/>
            <p:cNvSpPr>
              <a:spLocks noChangeArrowheads="1"/>
            </p:cNvSpPr>
            <p:nvPr/>
          </p:nvSpPr>
          <p:spPr bwMode="auto">
            <a:xfrm>
              <a:off x="1997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60" name="Rectangle 26"/>
            <p:cNvSpPr>
              <a:spLocks noChangeArrowheads="1"/>
            </p:cNvSpPr>
            <p:nvPr/>
          </p:nvSpPr>
          <p:spPr bwMode="auto">
            <a:xfrm>
              <a:off x="2253" y="13072"/>
              <a:ext cx="113" cy="1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61" name="Rectangle 25"/>
            <p:cNvSpPr>
              <a:spLocks noChangeArrowheads="1"/>
            </p:cNvSpPr>
            <p:nvPr/>
          </p:nvSpPr>
          <p:spPr bwMode="auto">
            <a:xfrm>
              <a:off x="2658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62" name="Rectangle 24"/>
            <p:cNvSpPr>
              <a:spLocks noChangeArrowheads="1"/>
            </p:cNvSpPr>
            <p:nvPr/>
          </p:nvSpPr>
          <p:spPr bwMode="auto">
            <a:xfrm>
              <a:off x="3176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63" name="Rectangle 23"/>
            <p:cNvSpPr>
              <a:spLocks noChangeArrowheads="1"/>
            </p:cNvSpPr>
            <p:nvPr/>
          </p:nvSpPr>
          <p:spPr bwMode="auto">
            <a:xfrm>
              <a:off x="3317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64" name="Rectangle 22"/>
            <p:cNvSpPr>
              <a:spLocks noChangeArrowheads="1"/>
            </p:cNvSpPr>
            <p:nvPr/>
          </p:nvSpPr>
          <p:spPr bwMode="auto">
            <a:xfrm>
              <a:off x="3857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65" name="Rectangle 21"/>
            <p:cNvSpPr>
              <a:spLocks noChangeArrowheads="1"/>
            </p:cNvSpPr>
            <p:nvPr/>
          </p:nvSpPr>
          <p:spPr bwMode="auto">
            <a:xfrm>
              <a:off x="4115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66" name="Rectangle 20"/>
            <p:cNvSpPr>
              <a:spLocks noChangeArrowheads="1"/>
            </p:cNvSpPr>
            <p:nvPr/>
          </p:nvSpPr>
          <p:spPr bwMode="auto">
            <a:xfrm>
              <a:off x="4204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67" name="Rectangle 19"/>
            <p:cNvSpPr>
              <a:spLocks noChangeArrowheads="1"/>
            </p:cNvSpPr>
            <p:nvPr/>
          </p:nvSpPr>
          <p:spPr bwMode="auto">
            <a:xfrm>
              <a:off x="4860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68" name="Rectangle 18"/>
            <p:cNvSpPr>
              <a:spLocks noChangeArrowheads="1"/>
            </p:cNvSpPr>
            <p:nvPr/>
          </p:nvSpPr>
          <p:spPr bwMode="auto">
            <a:xfrm>
              <a:off x="5256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69" name="Rectangle 17"/>
            <p:cNvSpPr>
              <a:spLocks noChangeArrowheads="1"/>
            </p:cNvSpPr>
            <p:nvPr/>
          </p:nvSpPr>
          <p:spPr bwMode="auto">
            <a:xfrm>
              <a:off x="5675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70" name="Rectangle 16"/>
            <p:cNvSpPr>
              <a:spLocks noChangeArrowheads="1"/>
            </p:cNvSpPr>
            <p:nvPr/>
          </p:nvSpPr>
          <p:spPr bwMode="auto">
            <a:xfrm>
              <a:off x="6817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71" name="Rectangle 15"/>
            <p:cNvSpPr>
              <a:spLocks noChangeArrowheads="1"/>
            </p:cNvSpPr>
            <p:nvPr/>
          </p:nvSpPr>
          <p:spPr bwMode="auto">
            <a:xfrm>
              <a:off x="6619" y="13072"/>
              <a:ext cx="113" cy="1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72" name="Rectangle 14"/>
            <p:cNvSpPr>
              <a:spLocks noChangeArrowheads="1"/>
            </p:cNvSpPr>
            <p:nvPr/>
          </p:nvSpPr>
          <p:spPr bwMode="auto">
            <a:xfrm>
              <a:off x="5957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73" name="Rectangle 13"/>
            <p:cNvSpPr>
              <a:spLocks noChangeArrowheads="1"/>
            </p:cNvSpPr>
            <p:nvPr/>
          </p:nvSpPr>
          <p:spPr bwMode="auto">
            <a:xfrm>
              <a:off x="8178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74" name="Rectangle 12"/>
            <p:cNvSpPr>
              <a:spLocks noChangeArrowheads="1"/>
            </p:cNvSpPr>
            <p:nvPr/>
          </p:nvSpPr>
          <p:spPr bwMode="auto">
            <a:xfrm>
              <a:off x="7939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75" name="Rectangle 11"/>
            <p:cNvSpPr>
              <a:spLocks noChangeArrowheads="1"/>
            </p:cNvSpPr>
            <p:nvPr/>
          </p:nvSpPr>
          <p:spPr bwMode="auto">
            <a:xfrm>
              <a:off x="8874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76" name="Rectangle 10"/>
            <p:cNvSpPr>
              <a:spLocks noChangeArrowheads="1"/>
            </p:cNvSpPr>
            <p:nvPr/>
          </p:nvSpPr>
          <p:spPr bwMode="auto">
            <a:xfrm>
              <a:off x="8721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77" name="Rectangle 9"/>
            <p:cNvSpPr>
              <a:spLocks noChangeArrowheads="1"/>
            </p:cNvSpPr>
            <p:nvPr/>
          </p:nvSpPr>
          <p:spPr bwMode="auto">
            <a:xfrm>
              <a:off x="9197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78" name="Rectangle 8"/>
            <p:cNvSpPr>
              <a:spLocks noChangeArrowheads="1"/>
            </p:cNvSpPr>
            <p:nvPr/>
          </p:nvSpPr>
          <p:spPr bwMode="auto">
            <a:xfrm>
              <a:off x="9541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79" name="Rectangle 7"/>
            <p:cNvSpPr>
              <a:spLocks noChangeArrowheads="1"/>
            </p:cNvSpPr>
            <p:nvPr/>
          </p:nvSpPr>
          <p:spPr bwMode="auto">
            <a:xfrm>
              <a:off x="9751" y="13072"/>
              <a:ext cx="113" cy="1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80" name="Rectangle 6"/>
            <p:cNvSpPr>
              <a:spLocks noChangeArrowheads="1"/>
            </p:cNvSpPr>
            <p:nvPr/>
          </p:nvSpPr>
          <p:spPr bwMode="auto">
            <a:xfrm>
              <a:off x="10165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81" name="Rectangle 5"/>
            <p:cNvSpPr>
              <a:spLocks noChangeArrowheads="1"/>
            </p:cNvSpPr>
            <p:nvPr/>
          </p:nvSpPr>
          <p:spPr bwMode="auto">
            <a:xfrm>
              <a:off x="10645" y="13072"/>
              <a:ext cx="113" cy="11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82" name="Rectangle 4"/>
            <p:cNvSpPr>
              <a:spLocks noChangeArrowheads="1"/>
            </p:cNvSpPr>
            <p:nvPr/>
          </p:nvSpPr>
          <p:spPr bwMode="auto">
            <a:xfrm>
              <a:off x="5557" y="14708"/>
              <a:ext cx="113" cy="11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83" name="Rectangle 3"/>
            <p:cNvSpPr>
              <a:spLocks noChangeArrowheads="1"/>
            </p:cNvSpPr>
            <p:nvPr/>
          </p:nvSpPr>
          <p:spPr bwMode="auto">
            <a:xfrm>
              <a:off x="5896" y="14708"/>
              <a:ext cx="113" cy="11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984" name="Rectangle 2"/>
            <p:cNvSpPr>
              <a:spLocks noChangeArrowheads="1"/>
            </p:cNvSpPr>
            <p:nvPr/>
          </p:nvSpPr>
          <p:spPr bwMode="auto">
            <a:xfrm>
              <a:off x="6235" y="14708"/>
              <a:ext cx="113" cy="11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220" name="Прямокутник 219"/>
          <p:cNvSpPr/>
          <p:nvPr/>
        </p:nvSpPr>
        <p:spPr bwMode="auto">
          <a:xfrm>
            <a:off x="571500" y="214313"/>
            <a:ext cx="4714875" cy="10715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7896" name="Text Box 4"/>
          <p:cNvSpPr txBox="1">
            <a:spLocks noChangeArrowheads="1"/>
          </p:cNvSpPr>
          <p:nvPr/>
        </p:nvSpPr>
        <p:spPr bwMode="auto">
          <a:xfrm>
            <a:off x="862013" y="323850"/>
            <a:ext cx="5000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>
                <a:solidFill>
                  <a:schemeClr val="tx2"/>
                </a:solidFill>
                <a:cs typeface="Arial" charset="0"/>
              </a:rPr>
              <a:t>Реалізація адаптивного</a:t>
            </a:r>
          </a:p>
          <a:p>
            <a:r>
              <a:rPr lang="uk-UA" sz="2400" b="1">
                <a:solidFill>
                  <a:schemeClr val="tx2"/>
                </a:solidFill>
                <a:cs typeface="Arial" charset="0"/>
              </a:rPr>
              <a:t>контролю знань. ЕТАП 2</a:t>
            </a:r>
          </a:p>
        </p:txBody>
      </p:sp>
      <p:sp>
        <p:nvSpPr>
          <p:cNvPr id="37897" name="TextBox 224"/>
          <p:cNvSpPr txBox="1">
            <a:spLocks noChangeArrowheads="1"/>
          </p:cNvSpPr>
          <p:nvPr/>
        </p:nvSpPr>
        <p:spPr bwMode="auto">
          <a:xfrm>
            <a:off x="8143875" y="571500"/>
            <a:ext cx="642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11</a:t>
            </a:r>
            <a:r>
              <a:rPr lang="en-US" sz="2000" b="1" dirty="0" smtClean="0">
                <a:solidFill>
                  <a:schemeClr val="bg1"/>
                </a:solidFill>
              </a:rPr>
              <a:t>a</a:t>
            </a:r>
            <a:endParaRPr lang="uk-UA" sz="2000" b="1" dirty="0">
              <a:solidFill>
                <a:schemeClr val="bg1"/>
              </a:solidFill>
            </a:endParaRPr>
          </a:p>
        </p:txBody>
      </p:sp>
      <p:sp>
        <p:nvSpPr>
          <p:cNvPr id="37898" name="Rectangle 220"/>
          <p:cNvSpPr>
            <a:spLocks noChangeArrowheads="1"/>
          </p:cNvSpPr>
          <p:nvPr/>
        </p:nvSpPr>
        <p:spPr bwMode="auto">
          <a:xfrm>
            <a:off x="6929438" y="2071688"/>
            <a:ext cx="100012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spcAft>
                <a:spcPts val="1000"/>
              </a:spcAft>
            </a:pPr>
            <a:r>
              <a:rPr lang="en-US" sz="900" b="1" i="1" dirty="0">
                <a:latin typeface="Calibri" pitchFamily="34" charset="0"/>
              </a:rPr>
              <a:t>  </a:t>
            </a:r>
            <a:r>
              <a:rPr lang="uk-UA" sz="900" b="1" i="1" dirty="0">
                <a:latin typeface="Calibri" pitchFamily="34" charset="0"/>
              </a:rPr>
              <a:t>m</a:t>
            </a:r>
            <a:r>
              <a:rPr lang="uk-UA" sz="900" b="1" i="1" baseline="-25000" dirty="0">
                <a:latin typeface="Calibri" pitchFamily="34" charset="0"/>
              </a:rPr>
              <a:t>2</a:t>
            </a:r>
            <a:r>
              <a:rPr lang="uk-UA" sz="900" b="1" i="1" dirty="0">
                <a:latin typeface="Calibri" pitchFamily="34" charset="0"/>
              </a:rPr>
              <a:t>-кількість </a:t>
            </a:r>
            <a:r>
              <a:rPr lang="uk-UA" sz="900" b="1" i="1" dirty="0" smtClean="0">
                <a:latin typeface="Calibri" pitchFamily="34" charset="0"/>
              </a:rPr>
              <a:t>питань, </a:t>
            </a:r>
            <a:r>
              <a:rPr lang="uk-UA" sz="900" b="1" i="1" dirty="0">
                <a:latin typeface="Calibri" pitchFamily="34" charset="0"/>
              </a:rPr>
              <a:t>вибраних викладачем</a:t>
            </a:r>
            <a:r>
              <a:rPr lang="uk-UA" sz="900" b="1" i="1" baseline="-25000" dirty="0">
                <a:latin typeface="Calibri" pitchFamily="34" charset="0"/>
              </a:rPr>
              <a:t> </a:t>
            </a:r>
            <a:endParaRPr lang="uk-UA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Прямокутник 87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38915" name="Rectangle 1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8916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pSp>
        <p:nvGrpSpPr>
          <p:cNvPr id="38917" name="Group 1"/>
          <p:cNvGrpSpPr>
            <a:grpSpLocks/>
          </p:cNvGrpSpPr>
          <p:nvPr/>
        </p:nvGrpSpPr>
        <p:grpSpPr bwMode="auto">
          <a:xfrm>
            <a:off x="714375" y="927100"/>
            <a:ext cx="8001000" cy="5859463"/>
            <a:chOff x="1828" y="1374"/>
            <a:chExt cx="9492" cy="7345"/>
          </a:xfrm>
        </p:grpSpPr>
        <p:sp>
          <p:nvSpPr>
            <p:cNvPr id="38921" name="Line 79"/>
            <p:cNvSpPr>
              <a:spLocks noChangeShapeType="1"/>
            </p:cNvSpPr>
            <p:nvPr/>
          </p:nvSpPr>
          <p:spPr bwMode="auto">
            <a:xfrm flipH="1">
              <a:off x="8495" y="3408"/>
              <a:ext cx="565" cy="5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2" name="Line 78"/>
            <p:cNvSpPr>
              <a:spLocks noChangeShapeType="1"/>
            </p:cNvSpPr>
            <p:nvPr/>
          </p:nvSpPr>
          <p:spPr bwMode="auto">
            <a:xfrm flipH="1">
              <a:off x="9060" y="3408"/>
              <a:ext cx="0" cy="9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3" name="Line 77"/>
            <p:cNvSpPr>
              <a:spLocks noChangeShapeType="1"/>
            </p:cNvSpPr>
            <p:nvPr/>
          </p:nvSpPr>
          <p:spPr bwMode="auto">
            <a:xfrm flipH="1">
              <a:off x="7817" y="3408"/>
              <a:ext cx="12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4" name="Rectangle 76"/>
            <p:cNvSpPr>
              <a:spLocks noChangeArrowheads="1"/>
            </p:cNvSpPr>
            <p:nvPr/>
          </p:nvSpPr>
          <p:spPr bwMode="auto">
            <a:xfrm>
              <a:off x="1828" y="1600"/>
              <a:ext cx="1808" cy="5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108000" rIns="0" bIns="0"/>
            <a:lstStyle/>
            <a:p>
              <a:pPr algn="ctr" eaLnBrk="0" hangingPunct="0"/>
              <a:r>
                <a:rPr lang="ru-RU" sz="1200">
                  <a:cs typeface="Times New Roman" pitchFamily="18" charset="0"/>
                </a:rPr>
                <a:t>Курс</a:t>
              </a:r>
              <a:endParaRPr lang="ru-RU"/>
            </a:p>
          </p:txBody>
        </p:sp>
        <p:sp>
          <p:nvSpPr>
            <p:cNvPr id="38925" name="Rectangle 75"/>
            <p:cNvSpPr>
              <a:spLocks noChangeArrowheads="1"/>
            </p:cNvSpPr>
            <p:nvPr/>
          </p:nvSpPr>
          <p:spPr bwMode="auto">
            <a:xfrm>
              <a:off x="2506" y="2391"/>
              <a:ext cx="1130" cy="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тест 1</a:t>
              </a:r>
              <a:endParaRPr lang="ru-RU"/>
            </a:p>
          </p:txBody>
        </p:sp>
        <p:sp>
          <p:nvSpPr>
            <p:cNvPr id="38926" name="Line 74"/>
            <p:cNvSpPr>
              <a:spLocks noChangeShapeType="1"/>
            </p:cNvSpPr>
            <p:nvPr/>
          </p:nvSpPr>
          <p:spPr bwMode="auto">
            <a:xfrm>
              <a:off x="1941" y="2165"/>
              <a:ext cx="0" cy="40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7" name="Line 73"/>
            <p:cNvSpPr>
              <a:spLocks noChangeShapeType="1"/>
            </p:cNvSpPr>
            <p:nvPr/>
          </p:nvSpPr>
          <p:spPr bwMode="auto">
            <a:xfrm>
              <a:off x="1941" y="2617"/>
              <a:ext cx="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diamond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8" name="Line 72"/>
            <p:cNvSpPr>
              <a:spLocks noChangeShapeType="1"/>
            </p:cNvSpPr>
            <p:nvPr/>
          </p:nvSpPr>
          <p:spPr bwMode="auto">
            <a:xfrm>
              <a:off x="1941" y="3069"/>
              <a:ext cx="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diamond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9" name="Rectangle 71"/>
            <p:cNvSpPr>
              <a:spLocks noChangeArrowheads="1"/>
            </p:cNvSpPr>
            <p:nvPr/>
          </p:nvSpPr>
          <p:spPr bwMode="auto">
            <a:xfrm>
              <a:off x="2506" y="2843"/>
              <a:ext cx="1130" cy="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тест 2</a:t>
              </a:r>
              <a:endParaRPr lang="ru-RU"/>
            </a:p>
          </p:txBody>
        </p:sp>
        <p:sp>
          <p:nvSpPr>
            <p:cNvPr id="38930" name="Line 70"/>
            <p:cNvSpPr>
              <a:spLocks noChangeShapeType="1"/>
            </p:cNvSpPr>
            <p:nvPr/>
          </p:nvSpPr>
          <p:spPr bwMode="auto">
            <a:xfrm>
              <a:off x="1941" y="3634"/>
              <a:ext cx="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diamond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1" name="Rectangle 69"/>
            <p:cNvSpPr>
              <a:spLocks noChangeArrowheads="1"/>
            </p:cNvSpPr>
            <p:nvPr/>
          </p:nvSpPr>
          <p:spPr bwMode="auto">
            <a:xfrm>
              <a:off x="2506" y="3408"/>
              <a:ext cx="1130" cy="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...</a:t>
              </a:r>
              <a:endParaRPr lang="ru-RU"/>
            </a:p>
          </p:txBody>
        </p:sp>
        <p:sp>
          <p:nvSpPr>
            <p:cNvPr id="38932" name="Rectangle 68"/>
            <p:cNvSpPr>
              <a:spLocks noChangeArrowheads="1"/>
            </p:cNvSpPr>
            <p:nvPr/>
          </p:nvSpPr>
          <p:spPr bwMode="auto">
            <a:xfrm>
              <a:off x="5218" y="3182"/>
              <a:ext cx="2599" cy="4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72000" rIns="0" bIns="0"/>
            <a:lstStyle/>
            <a:p>
              <a:pPr algn="ctr" eaLnBrk="0" hangingPunct="0"/>
              <a:r>
                <a:rPr lang="ru-RU" sz="1200">
                  <a:cs typeface="Times New Roman" pitchFamily="18" charset="0"/>
                </a:rPr>
                <a:t>Категорія 1</a:t>
              </a:r>
              <a:endParaRPr lang="ru-RU"/>
            </a:p>
          </p:txBody>
        </p:sp>
        <p:sp>
          <p:nvSpPr>
            <p:cNvPr id="38933" name="Rectangle 67"/>
            <p:cNvSpPr>
              <a:spLocks noChangeArrowheads="1"/>
            </p:cNvSpPr>
            <p:nvPr/>
          </p:nvSpPr>
          <p:spPr bwMode="auto">
            <a:xfrm>
              <a:off x="5896" y="3747"/>
              <a:ext cx="2599" cy="4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72000" rIns="0" bIns="0"/>
            <a:lstStyle/>
            <a:p>
              <a:pPr algn="ctr" eaLnBrk="0" hangingPunct="0"/>
              <a:r>
                <a:rPr lang="ru-RU" sz="1200">
                  <a:cs typeface="Times New Roman" pitchFamily="18" charset="0"/>
                </a:rPr>
                <a:t>Категорія 2</a:t>
              </a:r>
              <a:endParaRPr lang="ru-RU"/>
            </a:p>
          </p:txBody>
        </p:sp>
        <p:sp>
          <p:nvSpPr>
            <p:cNvPr id="38934" name="Rectangle 66"/>
            <p:cNvSpPr>
              <a:spLocks noChangeArrowheads="1"/>
            </p:cNvSpPr>
            <p:nvPr/>
          </p:nvSpPr>
          <p:spPr bwMode="auto">
            <a:xfrm>
              <a:off x="6687" y="4312"/>
              <a:ext cx="2599" cy="4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...</a:t>
              </a:r>
              <a:endParaRPr lang="ru-RU"/>
            </a:p>
          </p:txBody>
        </p:sp>
        <p:sp>
          <p:nvSpPr>
            <p:cNvPr id="38935" name="Rectangle 65"/>
            <p:cNvSpPr>
              <a:spLocks noChangeArrowheads="1"/>
            </p:cNvSpPr>
            <p:nvPr/>
          </p:nvSpPr>
          <p:spPr bwMode="auto">
            <a:xfrm>
              <a:off x="6235" y="5555"/>
              <a:ext cx="3164" cy="113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24000" rIns="0" bIns="0"/>
            <a:lstStyle/>
            <a:p>
              <a:pPr algn="ctr" eaLnBrk="0" hangingPunct="0"/>
              <a:r>
                <a:rPr lang="ru-RU" sz="1200">
                  <a:cs typeface="Times New Roman" pitchFamily="18" charset="0"/>
                </a:rPr>
                <a:t>   Категорія зважених питань</a:t>
              </a:r>
              <a:endParaRPr lang="ru-RU"/>
            </a:p>
          </p:txBody>
        </p:sp>
        <p:sp>
          <p:nvSpPr>
            <p:cNvPr id="38936" name="Rectangle 64"/>
            <p:cNvSpPr>
              <a:spLocks noChangeArrowheads="1"/>
            </p:cNvSpPr>
            <p:nvPr/>
          </p:nvSpPr>
          <p:spPr bwMode="auto">
            <a:xfrm>
              <a:off x="3975" y="2843"/>
              <a:ext cx="5763" cy="39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37" name="Rectangle 63"/>
            <p:cNvSpPr>
              <a:spLocks noChangeArrowheads="1"/>
            </p:cNvSpPr>
            <p:nvPr/>
          </p:nvSpPr>
          <p:spPr bwMode="auto">
            <a:xfrm>
              <a:off x="5670" y="2617"/>
              <a:ext cx="2373" cy="3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lIns="0" tIns="36000" rIns="0" bIns="0"/>
            <a:lstStyle/>
            <a:p>
              <a:pPr algn="ctr" eaLnBrk="0" hangingPunct="0"/>
              <a:r>
                <a:rPr lang="ru-RU" sz="1200">
                  <a:cs typeface="Times New Roman" pitchFamily="18" charset="0"/>
                </a:rPr>
                <a:t>   Категорії питань</a:t>
              </a:r>
              <a:endParaRPr lang="ru-RU"/>
            </a:p>
          </p:txBody>
        </p:sp>
        <p:sp>
          <p:nvSpPr>
            <p:cNvPr id="38938" name="Line 62"/>
            <p:cNvSpPr>
              <a:spLocks noChangeShapeType="1"/>
            </p:cNvSpPr>
            <p:nvPr/>
          </p:nvSpPr>
          <p:spPr bwMode="auto">
            <a:xfrm>
              <a:off x="3636" y="1826"/>
              <a:ext cx="395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9" name="Line 61"/>
            <p:cNvSpPr>
              <a:spLocks noChangeShapeType="1"/>
            </p:cNvSpPr>
            <p:nvPr/>
          </p:nvSpPr>
          <p:spPr bwMode="auto">
            <a:xfrm>
              <a:off x="7588" y="1826"/>
              <a:ext cx="0" cy="79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diamond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8940" name="Group 58"/>
            <p:cNvGrpSpPr>
              <a:grpSpLocks/>
            </p:cNvGrpSpPr>
            <p:nvPr/>
          </p:nvGrpSpPr>
          <p:grpSpPr bwMode="auto">
            <a:xfrm>
              <a:off x="8043" y="1374"/>
              <a:ext cx="3277" cy="1017"/>
              <a:chOff x="7803" y="1134"/>
              <a:chExt cx="3277" cy="1017"/>
            </a:xfrm>
          </p:grpSpPr>
          <p:sp>
            <p:nvSpPr>
              <p:cNvPr id="38997" name="AutoShape 60"/>
              <p:cNvSpPr>
                <a:spLocks noChangeArrowheads="1"/>
              </p:cNvSpPr>
              <p:nvPr/>
            </p:nvSpPr>
            <p:spPr bwMode="auto">
              <a:xfrm>
                <a:off x="7803" y="1134"/>
                <a:ext cx="3277" cy="1017"/>
              </a:xfrm>
              <a:prstGeom prst="parallelogram">
                <a:avLst>
                  <a:gd name="adj" fmla="val 80556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8998" name="Rectangle 59"/>
              <p:cNvSpPr>
                <a:spLocks noChangeArrowheads="1"/>
              </p:cNvSpPr>
              <p:nvPr/>
            </p:nvSpPr>
            <p:spPr bwMode="auto">
              <a:xfrm>
                <a:off x="8283" y="1492"/>
                <a:ext cx="2599" cy="4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lang="ru-RU" sz="1200">
                    <a:cs typeface="Times New Roman" pitchFamily="18" charset="0"/>
                  </a:rPr>
                  <a:t>              Викладач</a:t>
                </a:r>
                <a:endParaRPr lang="ru-RU"/>
              </a:p>
            </p:txBody>
          </p:sp>
        </p:grpSp>
        <p:sp>
          <p:nvSpPr>
            <p:cNvPr id="38941" name="Line 57"/>
            <p:cNvSpPr>
              <a:spLocks noChangeShapeType="1"/>
            </p:cNvSpPr>
            <p:nvPr/>
          </p:nvSpPr>
          <p:spPr bwMode="auto">
            <a:xfrm>
              <a:off x="10190" y="2391"/>
              <a:ext cx="0" cy="101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2" name="Line 56"/>
            <p:cNvSpPr>
              <a:spLocks noChangeShapeType="1"/>
            </p:cNvSpPr>
            <p:nvPr/>
          </p:nvSpPr>
          <p:spPr bwMode="auto">
            <a:xfrm flipH="1">
              <a:off x="9060" y="3408"/>
              <a:ext cx="113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3" name="Line 55"/>
            <p:cNvSpPr>
              <a:spLocks noChangeShapeType="1"/>
            </p:cNvSpPr>
            <p:nvPr/>
          </p:nvSpPr>
          <p:spPr bwMode="auto">
            <a:xfrm>
              <a:off x="10190" y="2617"/>
              <a:ext cx="0" cy="56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4" name="Line 54"/>
            <p:cNvSpPr>
              <a:spLocks noChangeShapeType="1"/>
            </p:cNvSpPr>
            <p:nvPr/>
          </p:nvSpPr>
          <p:spPr bwMode="auto">
            <a:xfrm flipH="1">
              <a:off x="9286" y="3408"/>
              <a:ext cx="45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5" name="Oval 53"/>
            <p:cNvSpPr>
              <a:spLocks noChangeArrowheads="1"/>
            </p:cNvSpPr>
            <p:nvPr/>
          </p:nvSpPr>
          <p:spPr bwMode="auto">
            <a:xfrm>
              <a:off x="8992" y="3345"/>
              <a:ext cx="113" cy="11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46" name="AutoShape 52"/>
            <p:cNvSpPr>
              <a:spLocks noChangeArrowheads="1"/>
            </p:cNvSpPr>
            <p:nvPr/>
          </p:nvSpPr>
          <p:spPr bwMode="auto">
            <a:xfrm rot="10800000">
              <a:off x="6461" y="4425"/>
              <a:ext cx="113" cy="226"/>
            </a:xfrm>
            <a:prstGeom prst="notchedRightArrow">
              <a:avLst>
                <a:gd name="adj1" fmla="val 58824"/>
                <a:gd name="adj2" fmla="val 100000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47" name="AutoShape 51"/>
            <p:cNvSpPr>
              <a:spLocks noChangeArrowheads="1"/>
            </p:cNvSpPr>
            <p:nvPr/>
          </p:nvSpPr>
          <p:spPr bwMode="auto">
            <a:xfrm rot="10800000">
              <a:off x="6348" y="4425"/>
              <a:ext cx="113" cy="226"/>
            </a:xfrm>
            <a:prstGeom prst="notchedRightArrow">
              <a:avLst>
                <a:gd name="adj1" fmla="val 58824"/>
                <a:gd name="adj2" fmla="val 100000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48" name="AutoShape 50"/>
            <p:cNvSpPr>
              <a:spLocks noChangeArrowheads="1"/>
            </p:cNvSpPr>
            <p:nvPr/>
          </p:nvSpPr>
          <p:spPr bwMode="auto">
            <a:xfrm rot="10800000">
              <a:off x="5670" y="3860"/>
              <a:ext cx="113" cy="226"/>
            </a:xfrm>
            <a:prstGeom prst="notchedRightArrow">
              <a:avLst>
                <a:gd name="adj1" fmla="val 58824"/>
                <a:gd name="adj2" fmla="val 100000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49" name="AutoShape 49"/>
            <p:cNvSpPr>
              <a:spLocks noChangeArrowheads="1"/>
            </p:cNvSpPr>
            <p:nvPr/>
          </p:nvSpPr>
          <p:spPr bwMode="auto">
            <a:xfrm rot="10800000">
              <a:off x="5557" y="3860"/>
              <a:ext cx="113" cy="226"/>
            </a:xfrm>
            <a:prstGeom prst="notchedRightArrow">
              <a:avLst>
                <a:gd name="adj1" fmla="val 58824"/>
                <a:gd name="adj2" fmla="val 100000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50" name="AutoShape 48"/>
            <p:cNvSpPr>
              <a:spLocks noChangeArrowheads="1"/>
            </p:cNvSpPr>
            <p:nvPr/>
          </p:nvSpPr>
          <p:spPr bwMode="auto">
            <a:xfrm rot="10800000">
              <a:off x="4992" y="3295"/>
              <a:ext cx="113" cy="226"/>
            </a:xfrm>
            <a:prstGeom prst="notchedRightArrow">
              <a:avLst>
                <a:gd name="adj1" fmla="val 58824"/>
                <a:gd name="adj2" fmla="val 100000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51" name="AutoShape 47"/>
            <p:cNvSpPr>
              <a:spLocks noChangeArrowheads="1"/>
            </p:cNvSpPr>
            <p:nvPr/>
          </p:nvSpPr>
          <p:spPr bwMode="auto">
            <a:xfrm rot="10800000">
              <a:off x="4879" y="3295"/>
              <a:ext cx="113" cy="226"/>
            </a:xfrm>
            <a:prstGeom prst="notchedRightArrow">
              <a:avLst>
                <a:gd name="adj1" fmla="val 58824"/>
                <a:gd name="adj2" fmla="val 100000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52" name="Line 46"/>
            <p:cNvSpPr>
              <a:spLocks noChangeShapeType="1"/>
            </p:cNvSpPr>
            <p:nvPr/>
          </p:nvSpPr>
          <p:spPr bwMode="auto">
            <a:xfrm flipH="1" flipV="1">
              <a:off x="4201" y="3973"/>
              <a:ext cx="791" cy="5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3" name="Line 45"/>
            <p:cNvSpPr>
              <a:spLocks noChangeShapeType="1"/>
            </p:cNvSpPr>
            <p:nvPr/>
          </p:nvSpPr>
          <p:spPr bwMode="auto">
            <a:xfrm flipH="1">
              <a:off x="4201" y="3973"/>
              <a:ext cx="12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4" name="Line 44"/>
            <p:cNvSpPr>
              <a:spLocks noChangeShapeType="1"/>
            </p:cNvSpPr>
            <p:nvPr/>
          </p:nvSpPr>
          <p:spPr bwMode="auto">
            <a:xfrm flipH="1">
              <a:off x="4201" y="3408"/>
              <a:ext cx="226" cy="5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5" name="Rectangle 43"/>
            <p:cNvSpPr>
              <a:spLocks noChangeArrowheads="1"/>
            </p:cNvSpPr>
            <p:nvPr/>
          </p:nvSpPr>
          <p:spPr bwMode="auto">
            <a:xfrm>
              <a:off x="2280" y="2278"/>
              <a:ext cx="1469" cy="15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56" name="Line 42"/>
            <p:cNvSpPr>
              <a:spLocks noChangeShapeType="1"/>
            </p:cNvSpPr>
            <p:nvPr/>
          </p:nvSpPr>
          <p:spPr bwMode="auto">
            <a:xfrm flipH="1">
              <a:off x="3636" y="3973"/>
              <a:ext cx="45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7" name="Line 41"/>
            <p:cNvSpPr>
              <a:spLocks noChangeShapeType="1"/>
            </p:cNvSpPr>
            <p:nvPr/>
          </p:nvSpPr>
          <p:spPr bwMode="auto">
            <a:xfrm flipH="1">
              <a:off x="3454" y="3973"/>
              <a:ext cx="791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8" name="Rectangle 40"/>
            <p:cNvSpPr>
              <a:spLocks noChangeArrowheads="1"/>
            </p:cNvSpPr>
            <p:nvPr/>
          </p:nvSpPr>
          <p:spPr bwMode="auto">
            <a:xfrm>
              <a:off x="2619" y="3747"/>
              <a:ext cx="791" cy="3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lIns="72000" tIns="36000" rIns="0" bIns="0"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 тести</a:t>
              </a:r>
              <a:endParaRPr lang="ru-RU"/>
            </a:p>
          </p:txBody>
        </p:sp>
        <p:sp>
          <p:nvSpPr>
            <p:cNvPr id="38959" name="Oval 39"/>
            <p:cNvSpPr>
              <a:spLocks noChangeArrowheads="1"/>
            </p:cNvSpPr>
            <p:nvPr/>
          </p:nvSpPr>
          <p:spPr bwMode="auto">
            <a:xfrm>
              <a:off x="3341" y="3920"/>
              <a:ext cx="113" cy="113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60" name="Oval 38"/>
            <p:cNvSpPr>
              <a:spLocks noChangeArrowheads="1"/>
            </p:cNvSpPr>
            <p:nvPr/>
          </p:nvSpPr>
          <p:spPr bwMode="auto">
            <a:xfrm>
              <a:off x="4132" y="3915"/>
              <a:ext cx="113" cy="11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61" name="Line 37"/>
            <p:cNvSpPr>
              <a:spLocks noChangeShapeType="1"/>
            </p:cNvSpPr>
            <p:nvPr/>
          </p:nvSpPr>
          <p:spPr bwMode="auto">
            <a:xfrm flipH="1">
              <a:off x="4424" y="3408"/>
              <a:ext cx="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2" name="Line 36"/>
            <p:cNvSpPr>
              <a:spLocks noChangeShapeType="1"/>
            </p:cNvSpPr>
            <p:nvPr/>
          </p:nvSpPr>
          <p:spPr bwMode="auto">
            <a:xfrm flipH="1">
              <a:off x="4989" y="4538"/>
              <a:ext cx="124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3" name="Oval 35"/>
            <p:cNvSpPr>
              <a:spLocks noChangeArrowheads="1"/>
            </p:cNvSpPr>
            <p:nvPr/>
          </p:nvSpPr>
          <p:spPr bwMode="auto">
            <a:xfrm>
              <a:off x="4545" y="3353"/>
              <a:ext cx="113" cy="113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64" name="Oval 34"/>
            <p:cNvSpPr>
              <a:spLocks noChangeArrowheads="1"/>
            </p:cNvSpPr>
            <p:nvPr/>
          </p:nvSpPr>
          <p:spPr bwMode="auto">
            <a:xfrm>
              <a:off x="5150" y="3920"/>
              <a:ext cx="113" cy="113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65" name="Oval 33"/>
            <p:cNvSpPr>
              <a:spLocks noChangeArrowheads="1"/>
            </p:cNvSpPr>
            <p:nvPr/>
          </p:nvSpPr>
          <p:spPr bwMode="auto">
            <a:xfrm>
              <a:off x="5797" y="4485"/>
              <a:ext cx="113" cy="113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66" name="Line 32"/>
            <p:cNvSpPr>
              <a:spLocks noChangeShapeType="1"/>
            </p:cNvSpPr>
            <p:nvPr/>
          </p:nvSpPr>
          <p:spPr bwMode="auto">
            <a:xfrm>
              <a:off x="5855" y="4574"/>
              <a:ext cx="0" cy="12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7" name="Line 31"/>
            <p:cNvSpPr>
              <a:spLocks noChangeShapeType="1"/>
            </p:cNvSpPr>
            <p:nvPr/>
          </p:nvSpPr>
          <p:spPr bwMode="auto">
            <a:xfrm>
              <a:off x="5218" y="4009"/>
              <a:ext cx="0" cy="18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8" name="Line 30"/>
            <p:cNvSpPr>
              <a:spLocks noChangeShapeType="1"/>
            </p:cNvSpPr>
            <p:nvPr/>
          </p:nvSpPr>
          <p:spPr bwMode="auto">
            <a:xfrm>
              <a:off x="4605" y="3448"/>
              <a:ext cx="0" cy="24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9" name="Line 29"/>
            <p:cNvSpPr>
              <a:spLocks noChangeShapeType="1"/>
            </p:cNvSpPr>
            <p:nvPr/>
          </p:nvSpPr>
          <p:spPr bwMode="auto">
            <a:xfrm flipH="1" flipV="1">
              <a:off x="3184" y="4086"/>
              <a:ext cx="0" cy="15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70" name="Line 28"/>
            <p:cNvSpPr>
              <a:spLocks noChangeShapeType="1"/>
            </p:cNvSpPr>
            <p:nvPr/>
          </p:nvSpPr>
          <p:spPr bwMode="auto">
            <a:xfrm flipH="1" flipV="1">
              <a:off x="3187" y="5668"/>
              <a:ext cx="304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71" name="Line 27"/>
            <p:cNvSpPr>
              <a:spLocks noChangeShapeType="1"/>
            </p:cNvSpPr>
            <p:nvPr/>
          </p:nvSpPr>
          <p:spPr bwMode="auto">
            <a:xfrm>
              <a:off x="10416" y="2427"/>
              <a:ext cx="0" cy="33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72" name="Line 26"/>
            <p:cNvSpPr>
              <a:spLocks noChangeShapeType="1"/>
            </p:cNvSpPr>
            <p:nvPr/>
          </p:nvSpPr>
          <p:spPr bwMode="auto">
            <a:xfrm flipH="1">
              <a:off x="9399" y="5781"/>
              <a:ext cx="101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73" name="Line 25"/>
            <p:cNvSpPr>
              <a:spLocks noChangeShapeType="1"/>
            </p:cNvSpPr>
            <p:nvPr/>
          </p:nvSpPr>
          <p:spPr bwMode="auto">
            <a:xfrm flipH="1" flipV="1">
              <a:off x="2776" y="4086"/>
              <a:ext cx="0" cy="180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74" name="Line 24"/>
            <p:cNvSpPr>
              <a:spLocks noChangeShapeType="1"/>
            </p:cNvSpPr>
            <p:nvPr/>
          </p:nvSpPr>
          <p:spPr bwMode="auto">
            <a:xfrm flipH="1" flipV="1">
              <a:off x="2776" y="5894"/>
              <a:ext cx="339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75" name="Oval 23"/>
            <p:cNvSpPr>
              <a:spLocks noChangeArrowheads="1"/>
            </p:cNvSpPr>
            <p:nvPr/>
          </p:nvSpPr>
          <p:spPr bwMode="auto">
            <a:xfrm>
              <a:off x="2721" y="4042"/>
              <a:ext cx="113" cy="113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76" name="Oval 22"/>
            <p:cNvSpPr>
              <a:spLocks noChangeArrowheads="1"/>
            </p:cNvSpPr>
            <p:nvPr/>
          </p:nvSpPr>
          <p:spPr bwMode="auto">
            <a:xfrm>
              <a:off x="6171" y="5851"/>
              <a:ext cx="113" cy="113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77" name="Line 21"/>
            <p:cNvSpPr>
              <a:spLocks noChangeShapeType="1"/>
            </p:cNvSpPr>
            <p:nvPr/>
          </p:nvSpPr>
          <p:spPr bwMode="auto">
            <a:xfrm flipH="1">
              <a:off x="2776" y="4764"/>
              <a:ext cx="0" cy="45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78" name="Line 20"/>
            <p:cNvSpPr>
              <a:spLocks noChangeShapeType="1"/>
            </p:cNvSpPr>
            <p:nvPr/>
          </p:nvSpPr>
          <p:spPr bwMode="auto">
            <a:xfrm flipV="1">
              <a:off x="3341" y="5894"/>
              <a:ext cx="521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79" name="Rectangle 19"/>
            <p:cNvSpPr>
              <a:spLocks noChangeArrowheads="1"/>
            </p:cNvSpPr>
            <p:nvPr/>
          </p:nvSpPr>
          <p:spPr bwMode="auto">
            <a:xfrm>
              <a:off x="1941" y="6120"/>
              <a:ext cx="1921" cy="791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216000" rIns="0" bIns="0"/>
            <a:lstStyle/>
            <a:p>
              <a:pPr algn="ctr" eaLnBrk="0" hangingPunct="0"/>
              <a:r>
                <a:rPr lang="ru-RU" sz="1200">
                  <a:cs typeface="Times New Roman" pitchFamily="18" charset="0"/>
                </a:rPr>
                <a:t>Підсумковий тест</a:t>
              </a:r>
              <a:endParaRPr lang="ru-RU"/>
            </a:p>
          </p:txBody>
        </p:sp>
        <p:sp>
          <p:nvSpPr>
            <p:cNvPr id="38980" name="Line 18"/>
            <p:cNvSpPr>
              <a:spLocks noChangeShapeType="1"/>
            </p:cNvSpPr>
            <p:nvPr/>
          </p:nvSpPr>
          <p:spPr bwMode="auto">
            <a:xfrm flipH="1" flipV="1">
              <a:off x="3862" y="6459"/>
              <a:ext cx="237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81" name="Oval 17"/>
            <p:cNvSpPr>
              <a:spLocks noChangeArrowheads="1"/>
            </p:cNvSpPr>
            <p:nvPr/>
          </p:nvSpPr>
          <p:spPr bwMode="auto">
            <a:xfrm>
              <a:off x="6171" y="6407"/>
              <a:ext cx="113" cy="113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82" name="Oval 16"/>
            <p:cNvSpPr>
              <a:spLocks noChangeArrowheads="1"/>
            </p:cNvSpPr>
            <p:nvPr/>
          </p:nvSpPr>
          <p:spPr bwMode="auto">
            <a:xfrm>
              <a:off x="3821" y="6407"/>
              <a:ext cx="113" cy="113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983" name="Line 15"/>
            <p:cNvSpPr>
              <a:spLocks noChangeShapeType="1"/>
            </p:cNvSpPr>
            <p:nvPr/>
          </p:nvSpPr>
          <p:spPr bwMode="auto">
            <a:xfrm flipH="1" flipV="1">
              <a:off x="4658" y="6459"/>
              <a:ext cx="56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8984" name="Group 12"/>
            <p:cNvGrpSpPr>
              <a:grpSpLocks/>
            </p:cNvGrpSpPr>
            <p:nvPr/>
          </p:nvGrpSpPr>
          <p:grpSpPr bwMode="auto">
            <a:xfrm>
              <a:off x="1941" y="7702"/>
              <a:ext cx="3277" cy="1017"/>
              <a:chOff x="7803" y="1134"/>
              <a:chExt cx="3277" cy="1017"/>
            </a:xfrm>
          </p:grpSpPr>
          <p:sp>
            <p:nvSpPr>
              <p:cNvPr id="38995" name="AutoShape 14"/>
              <p:cNvSpPr>
                <a:spLocks noChangeArrowheads="1"/>
              </p:cNvSpPr>
              <p:nvPr/>
            </p:nvSpPr>
            <p:spPr bwMode="auto">
              <a:xfrm>
                <a:off x="7803" y="1134"/>
                <a:ext cx="3277" cy="1017"/>
              </a:xfrm>
              <a:prstGeom prst="parallelogram">
                <a:avLst>
                  <a:gd name="adj" fmla="val 80556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8996" name="Rectangle 13"/>
              <p:cNvSpPr>
                <a:spLocks noChangeArrowheads="1"/>
              </p:cNvSpPr>
              <p:nvPr/>
            </p:nvSpPr>
            <p:spPr bwMode="auto">
              <a:xfrm>
                <a:off x="8453" y="1433"/>
                <a:ext cx="2599" cy="4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lang="ru-RU" sz="1200">
                    <a:cs typeface="Times New Roman" pitchFamily="18" charset="0"/>
                  </a:rPr>
                  <a:t>          ОЦІНКИ</a:t>
                </a:r>
                <a:endParaRPr lang="ru-RU"/>
              </a:p>
            </p:txBody>
          </p:sp>
        </p:grpSp>
        <p:grpSp>
          <p:nvGrpSpPr>
            <p:cNvPr id="38985" name="Group 9"/>
            <p:cNvGrpSpPr>
              <a:grpSpLocks/>
            </p:cNvGrpSpPr>
            <p:nvPr/>
          </p:nvGrpSpPr>
          <p:grpSpPr bwMode="auto">
            <a:xfrm>
              <a:off x="5670" y="7702"/>
              <a:ext cx="5085" cy="1017"/>
              <a:chOff x="7803" y="1134"/>
              <a:chExt cx="3277" cy="1017"/>
            </a:xfrm>
          </p:grpSpPr>
          <p:sp>
            <p:nvSpPr>
              <p:cNvPr id="38993" name="AutoShape 11"/>
              <p:cNvSpPr>
                <a:spLocks noChangeArrowheads="1"/>
              </p:cNvSpPr>
              <p:nvPr/>
            </p:nvSpPr>
            <p:spPr bwMode="auto">
              <a:xfrm>
                <a:off x="7803" y="1134"/>
                <a:ext cx="3277" cy="1017"/>
              </a:xfrm>
              <a:prstGeom prst="parallelogram">
                <a:avLst>
                  <a:gd name="adj" fmla="val 80556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8994" name="Rectangle 10"/>
              <p:cNvSpPr>
                <a:spLocks noChangeArrowheads="1"/>
              </p:cNvSpPr>
              <p:nvPr/>
            </p:nvSpPr>
            <p:spPr bwMode="auto">
              <a:xfrm>
                <a:off x="8142" y="1473"/>
                <a:ext cx="2599" cy="4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lang="ru-RU" sz="1200">
                    <a:cs typeface="Times New Roman" pitchFamily="18" charset="0"/>
                  </a:rPr>
                  <a:t>                 МЕТРИЧНА ШКАЛА</a:t>
                </a:r>
                <a:endParaRPr lang="ru-RU"/>
              </a:p>
            </p:txBody>
          </p:sp>
        </p:grpSp>
        <p:sp>
          <p:nvSpPr>
            <p:cNvPr id="38986" name="Line 8"/>
            <p:cNvSpPr>
              <a:spLocks noChangeShapeType="1"/>
            </p:cNvSpPr>
            <p:nvPr/>
          </p:nvSpPr>
          <p:spPr bwMode="auto">
            <a:xfrm>
              <a:off x="3143" y="6911"/>
              <a:ext cx="0" cy="79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87" name="Line 7"/>
            <p:cNvSpPr>
              <a:spLocks noChangeShapeType="1"/>
            </p:cNvSpPr>
            <p:nvPr/>
          </p:nvSpPr>
          <p:spPr bwMode="auto">
            <a:xfrm>
              <a:off x="8269" y="6685"/>
              <a:ext cx="0" cy="10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88" name="Rectangle 6"/>
            <p:cNvSpPr>
              <a:spLocks noChangeArrowheads="1"/>
            </p:cNvSpPr>
            <p:nvPr/>
          </p:nvSpPr>
          <p:spPr bwMode="auto">
            <a:xfrm>
              <a:off x="4469" y="3119"/>
              <a:ext cx="294" cy="226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ID</a:t>
              </a:r>
              <a:endParaRPr lang="ru-RU"/>
            </a:p>
          </p:txBody>
        </p:sp>
        <p:sp>
          <p:nvSpPr>
            <p:cNvPr id="38989" name="Rectangle 5"/>
            <p:cNvSpPr>
              <a:spLocks noChangeArrowheads="1"/>
            </p:cNvSpPr>
            <p:nvPr/>
          </p:nvSpPr>
          <p:spPr bwMode="auto">
            <a:xfrm>
              <a:off x="4924" y="3694"/>
              <a:ext cx="294" cy="226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ID</a:t>
              </a:r>
              <a:endParaRPr lang="ru-RU"/>
            </a:p>
          </p:txBody>
        </p:sp>
        <p:sp>
          <p:nvSpPr>
            <p:cNvPr id="38990" name="Rectangle 4"/>
            <p:cNvSpPr>
              <a:spLocks noChangeArrowheads="1"/>
            </p:cNvSpPr>
            <p:nvPr/>
          </p:nvSpPr>
          <p:spPr bwMode="auto">
            <a:xfrm>
              <a:off x="5557" y="4259"/>
              <a:ext cx="294" cy="226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ID</a:t>
              </a:r>
              <a:endParaRPr lang="ru-RU"/>
            </a:p>
          </p:txBody>
        </p:sp>
        <p:sp>
          <p:nvSpPr>
            <p:cNvPr id="38991" name="Rectangle 3"/>
            <p:cNvSpPr>
              <a:spLocks noChangeArrowheads="1"/>
            </p:cNvSpPr>
            <p:nvPr/>
          </p:nvSpPr>
          <p:spPr bwMode="auto">
            <a:xfrm>
              <a:off x="3143" y="4651"/>
              <a:ext cx="791" cy="452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Вузлові питання</a:t>
              </a:r>
              <a:endParaRPr lang="ru-RU"/>
            </a:p>
          </p:txBody>
        </p:sp>
        <p:sp>
          <p:nvSpPr>
            <p:cNvPr id="38992" name="Rectangle 2"/>
            <p:cNvSpPr>
              <a:spLocks noChangeArrowheads="1"/>
            </p:cNvSpPr>
            <p:nvPr/>
          </p:nvSpPr>
          <p:spPr bwMode="auto">
            <a:xfrm>
              <a:off x="4245" y="5955"/>
              <a:ext cx="1764" cy="278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РЕЗУЛЬТАТИ</a:t>
              </a:r>
              <a:endParaRPr lang="ru-RU"/>
            </a:p>
          </p:txBody>
        </p:sp>
      </p:grpSp>
      <p:sp>
        <p:nvSpPr>
          <p:cNvPr id="90" name="Прямокутник 89"/>
          <p:cNvSpPr/>
          <p:nvPr/>
        </p:nvSpPr>
        <p:spPr>
          <a:xfrm>
            <a:off x="561975" y="42863"/>
            <a:ext cx="4862513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8919" name="Text Box 4"/>
          <p:cNvSpPr txBox="1">
            <a:spLocks noChangeArrowheads="1"/>
          </p:cNvSpPr>
          <p:nvPr/>
        </p:nvSpPr>
        <p:spPr bwMode="auto">
          <a:xfrm>
            <a:off x="738188" y="66675"/>
            <a:ext cx="5000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>
                <a:solidFill>
                  <a:schemeClr val="tx2"/>
                </a:solidFill>
                <a:cs typeface="Arial" charset="0"/>
              </a:rPr>
              <a:t>Реалізація адаптивного</a:t>
            </a:r>
          </a:p>
          <a:p>
            <a:r>
              <a:rPr lang="uk-UA" sz="2400" b="1">
                <a:solidFill>
                  <a:schemeClr val="tx2"/>
                </a:solidFill>
                <a:cs typeface="Arial" charset="0"/>
              </a:rPr>
              <a:t>контролю знань</a:t>
            </a:r>
            <a:r>
              <a:rPr lang="en-US" sz="2400" b="1">
                <a:solidFill>
                  <a:schemeClr val="tx2"/>
                </a:solidFill>
                <a:cs typeface="Arial" charset="0"/>
              </a:rPr>
              <a:t> </a:t>
            </a:r>
            <a:endParaRPr lang="uk-UA" sz="2400" b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8920" name="TextBox 94"/>
          <p:cNvSpPr txBox="1">
            <a:spLocks noChangeArrowheads="1"/>
          </p:cNvSpPr>
          <p:nvPr/>
        </p:nvSpPr>
        <p:spPr bwMode="auto">
          <a:xfrm>
            <a:off x="8072438" y="242888"/>
            <a:ext cx="714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11</a:t>
            </a:r>
            <a:r>
              <a:rPr lang="en-US" sz="2000" b="1" dirty="0" smtClean="0">
                <a:solidFill>
                  <a:schemeClr val="bg1"/>
                </a:solidFill>
              </a:rPr>
              <a:t>b</a:t>
            </a:r>
            <a:endParaRPr lang="uk-U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кутник 12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8" name="Прямокутник 7"/>
          <p:cNvSpPr/>
          <p:nvPr/>
        </p:nvSpPr>
        <p:spPr>
          <a:xfrm>
            <a:off x="561975" y="42863"/>
            <a:ext cx="4862513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9939" name="TextBox 5"/>
          <p:cNvSpPr txBox="1">
            <a:spLocks noChangeArrowheads="1"/>
          </p:cNvSpPr>
          <p:nvPr/>
        </p:nvSpPr>
        <p:spPr bwMode="auto">
          <a:xfrm>
            <a:off x="1109663" y="130175"/>
            <a:ext cx="30622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000" b="1">
                <a:solidFill>
                  <a:schemeClr val="tx2"/>
                </a:solidFill>
                <a:cs typeface="Arial" charset="0"/>
              </a:rPr>
              <a:t>Структура адаптивної</a:t>
            </a:r>
          </a:p>
          <a:p>
            <a:r>
              <a:rPr lang="uk-UA" sz="2000" b="1">
                <a:solidFill>
                  <a:schemeClr val="tx2"/>
                </a:solidFill>
                <a:cs typeface="Arial" charset="0"/>
              </a:rPr>
              <a:t>навчальної системи</a:t>
            </a:r>
          </a:p>
        </p:txBody>
      </p:sp>
      <p:sp>
        <p:nvSpPr>
          <p:cNvPr id="39940" name="TextBox 29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1</a:t>
            </a:r>
            <a:r>
              <a:rPr lang="uk-UA" sz="2000" b="1" dirty="0" smtClean="0">
                <a:solidFill>
                  <a:schemeClr val="bg1"/>
                </a:solidFill>
              </a:rPr>
              <a:t>2</a:t>
            </a:r>
            <a:endParaRPr lang="uk-UA" sz="2000" b="1" dirty="0">
              <a:solidFill>
                <a:schemeClr val="bg1"/>
              </a:solidFill>
            </a:endParaRPr>
          </a:p>
        </p:txBody>
      </p:sp>
      <p:pic>
        <p:nvPicPr>
          <p:cNvPr id="39941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568450"/>
            <a:ext cx="7777162" cy="510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0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484313"/>
            <a:ext cx="806450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1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484313"/>
            <a:ext cx="806450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2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1484313"/>
            <a:ext cx="806450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3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1484313"/>
            <a:ext cx="806450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4" name="Picture 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1484313"/>
            <a:ext cx="806450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кутник 11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0" name="Прямокутник 9"/>
          <p:cNvSpPr/>
          <p:nvPr/>
        </p:nvSpPr>
        <p:spPr>
          <a:xfrm>
            <a:off x="561975" y="42863"/>
            <a:ext cx="5581650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40963" name="Прямокутник 5"/>
          <p:cNvSpPr>
            <a:spLocks noChangeArrowheads="1"/>
          </p:cNvSpPr>
          <p:nvPr/>
        </p:nvSpPr>
        <p:spPr bwMode="auto">
          <a:xfrm>
            <a:off x="714375" y="142875"/>
            <a:ext cx="8501063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400"/>
              </a:lnSpc>
            </a:pPr>
            <a:r>
              <a:rPr lang="uk-UA" b="1">
                <a:solidFill>
                  <a:schemeClr val="tx2"/>
                </a:solidFill>
                <a:cs typeface="Arial" charset="0"/>
              </a:rPr>
              <a:t>Побудова адаптивної системи дистанційного </a:t>
            </a:r>
          </a:p>
          <a:p>
            <a:pPr>
              <a:lnSpc>
                <a:spcPts val="2400"/>
              </a:lnSpc>
            </a:pPr>
            <a:r>
              <a:rPr lang="uk-UA" b="1">
                <a:solidFill>
                  <a:schemeClr val="tx2"/>
                </a:solidFill>
                <a:cs typeface="Arial" charset="0"/>
              </a:rPr>
              <a:t>навчання та контролю знань </a:t>
            </a:r>
            <a:r>
              <a:rPr lang="en-US" b="1">
                <a:solidFill>
                  <a:schemeClr val="tx2"/>
                </a:solidFill>
                <a:cs typeface="Arial" charset="0"/>
              </a:rPr>
              <a:t>EduPro</a:t>
            </a:r>
            <a:endParaRPr lang="uk-UA" b="1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4096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969963"/>
            <a:ext cx="8143875" cy="576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071563"/>
            <a:ext cx="882015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" y="1062038"/>
            <a:ext cx="882015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1062038"/>
            <a:ext cx="885825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1925" y="928688"/>
            <a:ext cx="8839200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9" name="TextBox 21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1</a:t>
            </a:r>
            <a:r>
              <a:rPr lang="uk-UA" sz="2000" b="1" dirty="0" smtClean="0">
                <a:solidFill>
                  <a:schemeClr val="bg1"/>
                </a:solidFill>
              </a:rPr>
              <a:t>3</a:t>
            </a:r>
            <a:endParaRPr lang="uk-U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3"/>
          <p:cNvSpPr txBox="1">
            <a:spLocks noChangeArrowheads="1"/>
          </p:cNvSpPr>
          <p:nvPr/>
        </p:nvSpPr>
        <p:spPr bwMode="auto">
          <a:xfrm>
            <a:off x="7072313" y="1143000"/>
            <a:ext cx="20462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600" b="1">
                <a:solidFill>
                  <a:schemeClr val="tx2"/>
                </a:solidFill>
                <a:cs typeface="Arial" charset="0"/>
              </a:rPr>
              <a:t>Інтерфейс</a:t>
            </a:r>
          </a:p>
          <a:p>
            <a:r>
              <a:rPr lang="uk-UA" sz="1600" b="1">
                <a:solidFill>
                  <a:schemeClr val="tx2"/>
                </a:solidFill>
                <a:cs typeface="Arial" charset="0"/>
              </a:rPr>
              <a:t> студента</a:t>
            </a:r>
          </a:p>
          <a:p>
            <a:r>
              <a:rPr lang="uk-UA" sz="1600" b="1">
                <a:solidFill>
                  <a:schemeClr val="tx2"/>
                </a:solidFill>
                <a:cs typeface="Arial" charset="0"/>
              </a:rPr>
              <a:t> в системі EduPro</a:t>
            </a:r>
            <a:r>
              <a:rPr lang="ru-RU" sz="1600" b="1">
                <a:solidFill>
                  <a:schemeClr val="tx2"/>
                </a:solidFill>
                <a:cs typeface="Arial" charset="0"/>
              </a:rPr>
              <a:t> </a:t>
            </a:r>
          </a:p>
        </p:txBody>
      </p:sp>
      <p:sp>
        <p:nvSpPr>
          <p:cNvPr id="43010" name="Text Box 5"/>
          <p:cNvSpPr txBox="1">
            <a:spLocks noChangeArrowheads="1"/>
          </p:cNvSpPr>
          <p:nvPr/>
        </p:nvSpPr>
        <p:spPr bwMode="auto">
          <a:xfrm>
            <a:off x="271463" y="4786313"/>
            <a:ext cx="13160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uk-UA" sz="1600" b="1">
                <a:solidFill>
                  <a:schemeClr val="tx2"/>
                </a:solidFill>
                <a:cs typeface="Arial" charset="0"/>
              </a:rPr>
              <a:t>Інтерфейс</a:t>
            </a:r>
          </a:p>
          <a:p>
            <a:pPr algn="r"/>
            <a:r>
              <a:rPr lang="uk-UA" sz="1600" b="1">
                <a:solidFill>
                  <a:schemeClr val="tx2"/>
                </a:solidFill>
                <a:cs typeface="Arial" charset="0"/>
              </a:rPr>
              <a:t> викладача</a:t>
            </a:r>
            <a:endParaRPr lang="ru-RU" sz="1600" b="1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43011" name="Picture 8"/>
          <p:cNvPicPr>
            <a:picLocks noChangeAspect="1" noChangeArrowheads="1"/>
          </p:cNvPicPr>
          <p:nvPr/>
        </p:nvPicPr>
        <p:blipFill>
          <a:blip r:embed="rId3"/>
          <a:srcRect b="32787"/>
          <a:stretch>
            <a:fillRect/>
          </a:stretch>
        </p:blipFill>
        <p:spPr bwMode="auto">
          <a:xfrm>
            <a:off x="0" y="0"/>
            <a:ext cx="69723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10"/>
          <p:cNvPicPr>
            <a:picLocks noChangeAspect="1" noChangeArrowheads="1"/>
          </p:cNvPicPr>
          <p:nvPr/>
        </p:nvPicPr>
        <p:blipFill>
          <a:blip r:embed="rId4"/>
          <a:srcRect b="14063"/>
          <a:stretch>
            <a:fillRect/>
          </a:stretch>
        </p:blipFill>
        <p:spPr bwMode="auto">
          <a:xfrm>
            <a:off x="1828800" y="2928938"/>
            <a:ext cx="731520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Box 14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</a:rPr>
              <a:t>14</a:t>
            </a:r>
            <a:endParaRPr lang="uk-UA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>
              <a:buFont typeface="Arial" charset="0"/>
              <a:buNone/>
            </a:pPr>
            <a:endParaRPr lang="uk-UA" b="1" smtClean="0">
              <a:latin typeface="Times New Roman" pitchFamily="18" charset="0"/>
              <a:cs typeface="Times New Roman" pitchFamily="18" charset="0"/>
            </a:endParaRPr>
          </a:p>
          <a:p>
            <a:endParaRPr lang="uk-UA" smtClean="0"/>
          </a:p>
        </p:txBody>
      </p:sp>
      <p:sp>
        <p:nvSpPr>
          <p:cNvPr id="45059" name="TextBox 4"/>
          <p:cNvSpPr txBox="1">
            <a:spLocks noChangeArrowheads="1"/>
          </p:cNvSpPr>
          <p:nvPr/>
        </p:nvSpPr>
        <p:spPr bwMode="auto">
          <a:xfrm>
            <a:off x="142875" y="142875"/>
            <a:ext cx="9001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dirty="0"/>
              <a:t>Порівняння функціональних можливостей сучасних СДН та системи </a:t>
            </a:r>
            <a:r>
              <a:rPr lang="en-US" dirty="0" err="1"/>
              <a:t>EduPro</a:t>
            </a:r>
            <a:endParaRPr lang="uk-UA" dirty="0"/>
          </a:p>
        </p:txBody>
      </p:sp>
      <p:sp>
        <p:nvSpPr>
          <p:cNvPr id="45060" name="TextBox 14"/>
          <p:cNvSpPr txBox="1">
            <a:spLocks noChangeArrowheads="1"/>
          </p:cNvSpPr>
          <p:nvPr/>
        </p:nvSpPr>
        <p:spPr bwMode="auto">
          <a:xfrm>
            <a:off x="8572500" y="0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</a:rPr>
              <a:t>15</a:t>
            </a:r>
            <a:endParaRPr lang="uk-UA" sz="2000" b="1" dirty="0">
              <a:solidFill>
                <a:schemeClr val="tx2"/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214282" y="500043"/>
          <a:ext cx="8643998" cy="6357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4351"/>
                <a:gridCol w="480223"/>
                <a:gridCol w="754634"/>
                <a:gridCol w="548826"/>
                <a:gridCol w="617430"/>
                <a:gridCol w="686032"/>
                <a:gridCol w="823238"/>
                <a:gridCol w="754632"/>
                <a:gridCol w="754632"/>
              </a:tblGrid>
              <a:tr h="1034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Функціональні можливості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Angel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Learning Space</a:t>
                      </a:r>
                      <a:endParaRPr lang="uk-UA" sz="1200" b="1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Ilias</a:t>
                      </a:r>
                      <a:endParaRPr lang="uk-UA" sz="1200" b="1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e-Learning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Moodle</a:t>
                      </a: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BlackBoard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WebCT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EduPRO</a:t>
                      </a:r>
                      <a:endParaRPr lang="uk-UA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Адаптивне планування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8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Адаптивна навігація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8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Підтримка розв’язку завдань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Адаптивне представлення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8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Адаптивне тестування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8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 algn="l" fontAlgn="ctr"/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Адаптивна інформаційна фільтрація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</a:tr>
              <a:tr h="5370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Прив’язка тестових завдань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 </a:t>
                      </a: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навчального матеріалу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</a:tr>
              <a:tr h="997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Конструктор електронних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курсів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та </a:t>
                      </a:r>
                      <a:r>
                        <a:rPr lang="ru-RU" sz="12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тестових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ru-RU" sz="1200" b="1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завдань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для індивідуалізованого навчання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Контрольні завдання, заняття, семінари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</a:tr>
              <a:tr h="7206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Журнал, глосарій, бібліотека, форум, опитування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кутник 13"/>
          <p:cNvSpPr/>
          <p:nvPr/>
        </p:nvSpPr>
        <p:spPr bwMode="auto">
          <a:xfrm>
            <a:off x="0" y="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5139" name="TextBox 6"/>
          <p:cNvSpPr txBox="1">
            <a:spLocks noChangeArrowheads="1"/>
          </p:cNvSpPr>
          <p:nvPr/>
        </p:nvSpPr>
        <p:spPr bwMode="auto">
          <a:xfrm>
            <a:off x="1214438" y="5857875"/>
            <a:ext cx="2571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000" b="1"/>
              <a:t>Дендрограма кластеризації студентів</a:t>
            </a:r>
          </a:p>
        </p:txBody>
      </p:sp>
      <p:sp>
        <p:nvSpPr>
          <p:cNvPr id="5140" name="TextBox 7"/>
          <p:cNvSpPr txBox="1">
            <a:spLocks noChangeArrowheads="1"/>
          </p:cNvSpPr>
          <p:nvPr/>
        </p:nvSpPr>
        <p:spPr bwMode="auto">
          <a:xfrm>
            <a:off x="6357938" y="5786438"/>
            <a:ext cx="16541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000" b="1"/>
              <a:t>Графік середніх оцінок</a:t>
            </a:r>
          </a:p>
        </p:txBody>
      </p:sp>
      <p:sp>
        <p:nvSpPr>
          <p:cNvPr id="514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5" name="Прямокутник 14"/>
          <p:cNvSpPr/>
          <p:nvPr/>
        </p:nvSpPr>
        <p:spPr bwMode="auto">
          <a:xfrm>
            <a:off x="720725" y="42863"/>
            <a:ext cx="6224588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5143" name="Text Box 4"/>
          <p:cNvSpPr txBox="1">
            <a:spLocks noChangeArrowheads="1"/>
          </p:cNvSpPr>
          <p:nvPr/>
        </p:nvSpPr>
        <p:spPr bwMode="auto">
          <a:xfrm>
            <a:off x="776288" y="158750"/>
            <a:ext cx="86455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700" b="1">
                <a:solidFill>
                  <a:schemeClr val="tx2"/>
                </a:solidFill>
                <a:cs typeface="Arial" charset="0"/>
              </a:rPr>
              <a:t>Дослідження ефективності роботи адаптивної системи </a:t>
            </a:r>
            <a:endParaRPr lang="en-US" sz="1700" b="1">
              <a:solidFill>
                <a:schemeClr val="tx2"/>
              </a:solidFill>
              <a:cs typeface="Arial" charset="0"/>
            </a:endParaRPr>
          </a:p>
          <a:p>
            <a:r>
              <a:rPr lang="uk-UA" sz="1700" b="1">
                <a:solidFill>
                  <a:schemeClr val="tx2"/>
                </a:solidFill>
                <a:cs typeface="Arial" charset="0"/>
              </a:rPr>
              <a:t>дистанційного навчання  та контролю знань </a:t>
            </a:r>
            <a:r>
              <a:rPr lang="en-US" sz="1700" b="1">
                <a:solidFill>
                  <a:schemeClr val="tx2"/>
                </a:solidFill>
                <a:cs typeface="Arial" charset="0"/>
              </a:rPr>
              <a:t>EduPro</a:t>
            </a:r>
            <a:endParaRPr lang="uk-UA" sz="1700" b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5144" name="TextBox 18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16</a:t>
            </a:r>
            <a:endParaRPr lang="uk-UA" sz="2000" b="1" dirty="0">
              <a:solidFill>
                <a:schemeClr val="bg1"/>
              </a:solidFill>
            </a:endParaRPr>
          </a:p>
        </p:txBody>
      </p:sp>
      <p:sp>
        <p:nvSpPr>
          <p:cNvPr id="51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5123" name="Object 3"/>
          <p:cNvGraphicFramePr>
            <a:graphicFrameLocks/>
          </p:cNvGraphicFramePr>
          <p:nvPr/>
        </p:nvGraphicFramePr>
        <p:xfrm>
          <a:off x="0" y="1700213"/>
          <a:ext cx="4572000" cy="3714750"/>
        </p:xfrm>
        <a:graphic>
          <a:graphicData uri="http://schemas.openxmlformats.org/presentationml/2006/ole">
            <p:oleObj spid="_x0000_s5123" r:id="rId3" imgW="5943600" imgH="3985200" progId="">
              <p:embed/>
            </p:oleObj>
          </a:graphicData>
        </a:graphic>
      </p:graphicFrame>
      <p:graphicFrame>
        <p:nvGraphicFramePr>
          <p:cNvPr id="5148" name="Object 28"/>
          <p:cNvGraphicFramePr>
            <a:graphicFrameLocks noChangeAspect="1"/>
          </p:cNvGraphicFramePr>
          <p:nvPr/>
        </p:nvGraphicFramePr>
        <p:xfrm>
          <a:off x="4572000" y="1908175"/>
          <a:ext cx="4572000" cy="3429000"/>
        </p:xfrm>
        <a:graphic>
          <a:graphicData uri="http://schemas.openxmlformats.org/presentationml/2006/ole">
            <p:oleObj spid="_x0000_s5148" r:id="rId4" imgW="3840163" imgH="2878944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кутник 7"/>
          <p:cNvSpPr/>
          <p:nvPr/>
        </p:nvSpPr>
        <p:spPr bwMode="auto">
          <a:xfrm>
            <a:off x="0" y="314325"/>
            <a:ext cx="9144000" cy="928688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0" name="Text Box 8"/>
          <p:cNvSpPr txBox="1">
            <a:spLocks noChangeArrowheads="1"/>
          </p:cNvSpPr>
          <p:nvPr/>
        </p:nvSpPr>
        <p:spPr bwMode="auto">
          <a:xfrm>
            <a:off x="500063" y="1571625"/>
            <a:ext cx="8143875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110000"/>
              </a:lnSpc>
            </a:pPr>
            <a:r>
              <a:rPr lang="uk-UA" b="1">
                <a:cs typeface="Arial" charset="0"/>
              </a:rPr>
              <a:t>1. </a:t>
            </a:r>
            <a:r>
              <a:rPr lang="uk-UA">
                <a:cs typeface="Arial" charset="0"/>
              </a:rPr>
              <a:t>Необхідність підвищення якості навчання, інтенсифікації навчального процесу й переходу на нові технології.</a:t>
            </a:r>
          </a:p>
          <a:p>
            <a:pPr marL="342900" indent="-342900" algn="just">
              <a:lnSpc>
                <a:spcPct val="110000"/>
              </a:lnSpc>
            </a:pPr>
            <a:endParaRPr lang="uk-UA">
              <a:cs typeface="Arial" charset="0"/>
            </a:endParaRPr>
          </a:p>
          <a:p>
            <a:pPr marL="342900" indent="-342900">
              <a:lnSpc>
                <a:spcPct val="110000"/>
              </a:lnSpc>
            </a:pPr>
            <a:r>
              <a:rPr lang="uk-UA" b="1">
                <a:cs typeface="Arial" charset="0"/>
              </a:rPr>
              <a:t>2. </a:t>
            </a:r>
            <a:r>
              <a:rPr lang="uk-UA">
                <a:cs typeface="Arial" charset="0"/>
              </a:rPr>
              <a:t>  Потреба упровадження в процес навчання різного роду автоматизованих навчальних систем.</a:t>
            </a:r>
          </a:p>
          <a:p>
            <a:pPr marL="342900" indent="-342900" algn="just">
              <a:lnSpc>
                <a:spcPct val="110000"/>
              </a:lnSpc>
            </a:pPr>
            <a:endParaRPr lang="ru-RU">
              <a:cs typeface="Arial" charset="0"/>
            </a:endParaRPr>
          </a:p>
          <a:p>
            <a:pPr marL="342900" indent="-342900" algn="just">
              <a:lnSpc>
                <a:spcPct val="110000"/>
              </a:lnSpc>
            </a:pPr>
            <a:r>
              <a:rPr lang="uk-UA" b="1">
                <a:cs typeface="Arial" charset="0"/>
              </a:rPr>
              <a:t>3. </a:t>
            </a:r>
            <a:r>
              <a:rPr lang="uk-UA">
                <a:cs typeface="Arial" charset="0"/>
              </a:rPr>
              <a:t>Розширення й доповнення можливостей людини-педагога за рахунок використання дистанційних технологій навчання. </a:t>
            </a:r>
          </a:p>
          <a:p>
            <a:pPr marL="342900" indent="-342900" algn="just">
              <a:lnSpc>
                <a:spcPct val="110000"/>
              </a:lnSpc>
            </a:pPr>
            <a:endParaRPr lang="uk-UA">
              <a:cs typeface="Arial" charset="0"/>
            </a:endParaRPr>
          </a:p>
          <a:p>
            <a:pPr marL="342900" indent="-342900" algn="just">
              <a:lnSpc>
                <a:spcPct val="110000"/>
              </a:lnSpc>
            </a:pPr>
            <a:r>
              <a:rPr lang="uk-UA" b="1">
                <a:cs typeface="Arial" charset="0"/>
              </a:rPr>
              <a:t>4.</a:t>
            </a:r>
            <a:r>
              <a:rPr lang="uk-UA">
                <a:cs typeface="Arial" charset="0"/>
              </a:rPr>
              <a:t> Відсутність у напрямку дистанційного навчання якісно нового навчально-методичного забезпечення і його програмної підтримки.</a:t>
            </a:r>
          </a:p>
          <a:p>
            <a:pPr marL="342900" indent="-342900" algn="just">
              <a:lnSpc>
                <a:spcPct val="110000"/>
              </a:lnSpc>
            </a:pPr>
            <a:endParaRPr lang="ru-RU">
              <a:cs typeface="Arial" charset="0"/>
            </a:endParaRPr>
          </a:p>
          <a:p>
            <a:pPr marL="342900" indent="-342900" algn="just">
              <a:lnSpc>
                <a:spcPct val="110000"/>
              </a:lnSpc>
            </a:pPr>
            <a:r>
              <a:rPr lang="uk-UA" b="1">
                <a:cs typeface="Arial" charset="0"/>
              </a:rPr>
              <a:t>5.</a:t>
            </a:r>
            <a:r>
              <a:rPr lang="uk-UA">
                <a:cs typeface="Arial" charset="0"/>
              </a:rPr>
              <a:t> Необхідність використання розвинутих інформаційних ресурсів, що забезпечуються сучасними інформаційними технологіями для адаптації дистанційного навчання до студента та створення адаптивного навчання.</a:t>
            </a:r>
            <a:r>
              <a:rPr lang="ru-RU">
                <a:cs typeface="Arial" charset="0"/>
              </a:rPr>
              <a:t> </a:t>
            </a: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571500" y="214313"/>
            <a:ext cx="4714875" cy="10715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785813" y="500063"/>
            <a:ext cx="41233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tx2"/>
                </a:solidFill>
                <a:cs typeface="Arial" charset="0"/>
              </a:rPr>
              <a:t>Технології дистанційного </a:t>
            </a:r>
          </a:p>
          <a:p>
            <a:pPr algn="ctr"/>
            <a:r>
              <a:rPr lang="uk-UA" sz="2400" b="1" dirty="0" smtClean="0">
                <a:solidFill>
                  <a:schemeClr val="tx2"/>
                </a:solidFill>
                <a:cs typeface="Arial" charset="0"/>
              </a:rPr>
              <a:t>навчання</a:t>
            </a:r>
            <a:endParaRPr lang="ru-RU" sz="24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7413" name="TextBox 14"/>
          <p:cNvSpPr txBox="1">
            <a:spLocks noChangeArrowheads="1"/>
          </p:cNvSpPr>
          <p:nvPr/>
        </p:nvSpPr>
        <p:spPr bwMode="auto">
          <a:xfrm>
            <a:off x="8215313" y="571500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1</a:t>
            </a:r>
            <a:endParaRPr lang="uk-UA" sz="2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к 9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561975" y="42863"/>
            <a:ext cx="4224338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49155" name="Text Box 4"/>
          <p:cNvSpPr txBox="1">
            <a:spLocks noChangeArrowheads="1"/>
          </p:cNvSpPr>
          <p:nvPr/>
        </p:nvSpPr>
        <p:spPr bwMode="auto">
          <a:xfrm>
            <a:off x="785813" y="87313"/>
            <a:ext cx="86455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200" b="1" dirty="0">
                <a:solidFill>
                  <a:schemeClr val="tx2"/>
                </a:solidFill>
                <a:cs typeface="Arial" charset="0"/>
              </a:rPr>
              <a:t>Порівняння </a:t>
            </a:r>
            <a:endParaRPr lang="en-US" sz="2200" b="1" dirty="0">
              <a:solidFill>
                <a:schemeClr val="tx2"/>
              </a:solidFill>
              <a:cs typeface="Arial" charset="0"/>
            </a:endParaRPr>
          </a:p>
          <a:p>
            <a:r>
              <a:rPr lang="uk-UA" sz="2200" b="1" dirty="0">
                <a:solidFill>
                  <a:schemeClr val="tx2"/>
                </a:solidFill>
                <a:cs typeface="Arial" charset="0"/>
              </a:rPr>
              <a:t>результатів експерименту</a:t>
            </a:r>
          </a:p>
        </p:txBody>
      </p:sp>
      <p:graphicFrame>
        <p:nvGraphicFramePr>
          <p:cNvPr id="7" name="Таблиця 6"/>
          <p:cNvGraphicFramePr>
            <a:graphicFrameLocks noGrp="1"/>
          </p:cNvGraphicFramePr>
          <p:nvPr/>
        </p:nvGraphicFramePr>
        <p:xfrm>
          <a:off x="1143000" y="4714875"/>
          <a:ext cx="7143750" cy="1543051"/>
        </p:xfrm>
        <a:graphic>
          <a:graphicData uri="http://schemas.openxmlformats.org/drawingml/2006/table">
            <a:tbl>
              <a:tblPr/>
              <a:tblGrid>
                <a:gridCol w="2381250"/>
                <a:gridCol w="2405072"/>
                <a:gridCol w="2357428"/>
              </a:tblGrid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Групи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ejaVu Sans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Математичне сподівання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ejaVu Sans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Довірчий інтервал (</a:t>
                      </a: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ejaVu Sans"/>
                          <a:cs typeface="Times New Roman" pitchFamily="18" charset="0"/>
                        </a:rPr>
                        <a:t>р ≥0,95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ejaVu Sans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ejaVu Sans"/>
                          <a:cs typeface="Times New Roman" pitchFamily="18" charset="0"/>
                        </a:rPr>
                        <a:t>Група EduPro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ejaVu Sans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ejaVu Sans"/>
                          <a:cs typeface="Times New Roman" pitchFamily="18" charset="0"/>
                        </a:rPr>
                        <a:t>30,0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ejaVu Sans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(26,6 - 33,5)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ejaVu Sans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ejaVu Sans"/>
                          <a:cs typeface="Times New Roman" pitchFamily="18" charset="0"/>
                        </a:rPr>
                        <a:t>Група Moodle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ejaVu Sans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ejaVu Sans"/>
                          <a:cs typeface="Times New Roman" pitchFamily="18" charset="0"/>
                        </a:rPr>
                        <a:t>22,2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ejaVu Sans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(21,3 - 23,0)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ejaVu Sans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174" name="TextBox 7"/>
          <p:cNvSpPr txBox="1">
            <a:spLocks noChangeArrowheads="1"/>
          </p:cNvSpPr>
          <p:nvPr/>
        </p:nvSpPr>
        <p:spPr bwMode="auto">
          <a:xfrm>
            <a:off x="928688" y="4143375"/>
            <a:ext cx="7500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200" b="1"/>
              <a:t>Оцінка математичного сподівання та довірчі інтервали  експертної оцінки знань студентів із дисципліни “штучний інтелект”</a:t>
            </a:r>
            <a:endParaRPr lang="uk-UA" sz="1200"/>
          </a:p>
        </p:txBody>
      </p:sp>
      <p:sp>
        <p:nvSpPr>
          <p:cNvPr id="49175" name="TextBox 8"/>
          <p:cNvSpPr txBox="1">
            <a:spLocks noChangeArrowheads="1"/>
          </p:cNvSpPr>
          <p:nvPr/>
        </p:nvSpPr>
        <p:spPr bwMode="auto">
          <a:xfrm>
            <a:off x="1928813" y="3571875"/>
            <a:ext cx="542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200" b="1"/>
              <a:t>Медіани експертних оцінок для студентів, які навчалися за допомогою систем EduPro та Moodle</a:t>
            </a:r>
          </a:p>
        </p:txBody>
      </p:sp>
      <p:sp>
        <p:nvSpPr>
          <p:cNvPr id="49176" name="TextBox 14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17</a:t>
            </a:r>
            <a:endParaRPr lang="uk-UA" sz="2000" b="1" dirty="0">
              <a:solidFill>
                <a:schemeClr val="bg1"/>
              </a:solidFill>
            </a:endParaRPr>
          </a:p>
        </p:txBody>
      </p:sp>
      <p:pic>
        <p:nvPicPr>
          <p:cNvPr id="49177" name="Диаграмма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928688"/>
            <a:ext cx="54673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609600" y="42863"/>
            <a:ext cx="5267325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2500313"/>
            <a:ext cx="7329488" cy="2686050"/>
          </a:xfrm>
        </p:spPr>
        <p:txBody>
          <a:bodyPr/>
          <a:lstStyle/>
          <a:p>
            <a:pPr marL="609600" indent="-609600" algn="just" eaLnBrk="1" hangingPunct="1">
              <a:spcAft>
                <a:spcPts val="1000"/>
              </a:spcAft>
              <a:buFont typeface="Arial" charset="0"/>
              <a:buBlip>
                <a:blip r:embed="rId2"/>
              </a:buBlip>
            </a:pPr>
            <a:r>
              <a:rPr lang="uk-UA" sz="1600" smtClean="0">
                <a:latin typeface="Arial" charset="0"/>
                <a:cs typeface="Arial" charset="0"/>
              </a:rPr>
              <a:t>Використання при проведенні адаптивного контролю знань </a:t>
            </a:r>
            <a:r>
              <a:rPr lang="en-US" sz="1600" smtClean="0">
                <a:latin typeface="Arial" charset="0"/>
                <a:cs typeface="Arial" charset="0"/>
              </a:rPr>
              <a:t/>
            </a:r>
            <a:br>
              <a:rPr lang="en-US" sz="1600" smtClean="0">
                <a:latin typeface="Arial" charset="0"/>
                <a:cs typeface="Arial" charset="0"/>
              </a:rPr>
            </a:br>
            <a:r>
              <a:rPr lang="uk-UA" sz="1600" smtClean="0">
                <a:latin typeface="Arial" charset="0"/>
                <a:cs typeface="Arial" charset="0"/>
              </a:rPr>
              <a:t>багатопараметричних моделей.</a:t>
            </a:r>
          </a:p>
          <a:p>
            <a:pPr marL="609600" indent="-609600" algn="just" eaLnBrk="1" hangingPunct="1">
              <a:spcAft>
                <a:spcPts val="1000"/>
              </a:spcAft>
              <a:buFont typeface="Arial" charset="0"/>
              <a:buBlip>
                <a:blip r:embed="rId2"/>
              </a:buBlip>
            </a:pPr>
            <a:r>
              <a:rPr lang="uk-UA" sz="1600" smtClean="0">
                <a:latin typeface="Arial" charset="0"/>
                <a:cs typeface="Arial" charset="0"/>
              </a:rPr>
              <a:t>Врахування в моделі студента психологічних та психоемоційних характеристик студентів.</a:t>
            </a:r>
          </a:p>
          <a:p>
            <a:pPr marL="609600" indent="-609600" algn="just" eaLnBrk="1" hangingPunct="1">
              <a:spcAft>
                <a:spcPts val="1000"/>
              </a:spcAft>
              <a:buFont typeface="Arial" charset="0"/>
              <a:buBlip>
                <a:blip r:embed="rId2"/>
              </a:buBlip>
            </a:pPr>
            <a:r>
              <a:rPr lang="uk-UA" sz="1600" smtClean="0">
                <a:latin typeface="Arial" charset="0"/>
                <a:cs typeface="Arial" charset="0"/>
              </a:rPr>
              <a:t>Моделювання процесу управління потоком квантів знань із врахуванням можливості одночасного виведення декількох готових до опрацювання квантів знань. </a:t>
            </a:r>
          </a:p>
        </p:txBody>
      </p:sp>
      <p:sp>
        <p:nvSpPr>
          <p:cNvPr id="51204" name="TextBox 5"/>
          <p:cNvSpPr txBox="1">
            <a:spLocks noChangeArrowheads="1"/>
          </p:cNvSpPr>
          <p:nvPr/>
        </p:nvSpPr>
        <p:spPr bwMode="auto">
          <a:xfrm>
            <a:off x="754063" y="138113"/>
            <a:ext cx="496252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900" b="1">
                <a:solidFill>
                  <a:schemeClr val="tx2"/>
                </a:solidFill>
                <a:cs typeface="Arial" charset="0"/>
              </a:rPr>
              <a:t>Перспективи </a:t>
            </a:r>
            <a:endParaRPr lang="en-US" sz="1900" b="1">
              <a:solidFill>
                <a:schemeClr val="tx2"/>
              </a:solidFill>
              <a:cs typeface="Arial" charset="0"/>
            </a:endParaRPr>
          </a:p>
          <a:p>
            <a:r>
              <a:rPr lang="uk-UA" sz="1900" b="1">
                <a:solidFill>
                  <a:schemeClr val="tx2"/>
                </a:solidFill>
                <a:cs typeface="Arial" charset="0"/>
              </a:rPr>
              <a:t>подальшого розвитку і вдосконалення </a:t>
            </a:r>
          </a:p>
        </p:txBody>
      </p:sp>
      <p:sp>
        <p:nvSpPr>
          <p:cNvPr id="51205" name="TextBox 11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18</a:t>
            </a:r>
            <a:endParaRPr lang="uk-U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561975" y="42863"/>
            <a:ext cx="4862513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857250" y="2000250"/>
            <a:ext cx="7675563" cy="3357563"/>
          </a:xfrm>
        </p:spPr>
        <p:txBody>
          <a:bodyPr/>
          <a:lstStyle/>
          <a:p>
            <a:pPr marL="609600" indent="-609600" algn="just" eaLnBrk="1" hangingPunct="1">
              <a:buClr>
                <a:srgbClr val="DC3838"/>
              </a:buClr>
              <a:buFont typeface="Arial" charset="0"/>
              <a:buBlip>
                <a:blip r:embed="rId2"/>
              </a:buBlip>
            </a:pPr>
            <a:r>
              <a:rPr lang="uk-UA" sz="1800" dirty="0" smtClean="0">
                <a:latin typeface="Arial" charset="0"/>
                <a:cs typeface="Arial" charset="0"/>
              </a:rPr>
              <a:t>Створено комплекс моделей і методів, застосування яких дозволяє вирішити актуальну науково-прикладну проблему – розробки, створення  й  впровадження автоматизованих адаптивних навчальних систем для забезпечення індивідуалізованого навчання в умовах використання їх у дистанційній освіті.</a:t>
            </a:r>
          </a:p>
          <a:p>
            <a:pPr marL="609600" indent="-609600" algn="just" eaLnBrk="1" hangingPunct="1">
              <a:buClr>
                <a:srgbClr val="DC3838"/>
              </a:buClr>
              <a:buFont typeface="Arial" charset="0"/>
              <a:buNone/>
            </a:pPr>
            <a:endParaRPr lang="uk-UA" sz="1800" b="1" i="1" dirty="0" smtClean="0">
              <a:latin typeface="Arial" charset="0"/>
            </a:endParaRPr>
          </a:p>
          <a:p>
            <a:pPr marL="609600" indent="-609600" algn="just" eaLnBrk="1" hangingPunct="1">
              <a:buClr>
                <a:srgbClr val="DC3838"/>
              </a:buClr>
              <a:buFont typeface="Arial" charset="0"/>
              <a:buBlip>
                <a:blip r:embed="rId2"/>
              </a:buBlip>
            </a:pPr>
            <a:r>
              <a:rPr lang="uk-UA" sz="1800" dirty="0" smtClean="0">
                <a:latin typeface="Arial" charset="0"/>
              </a:rPr>
              <a:t>Розроблено технології, використання яких дає можливість організувати процес адаптивного навчання та контролю знань на базі інтелектуальних </a:t>
            </a:r>
            <a:r>
              <a:rPr lang="uk-UA" sz="1800" dirty="0" err="1" smtClean="0">
                <a:latin typeface="Arial" charset="0"/>
              </a:rPr>
              <a:t>Інтернет-технологій</a:t>
            </a:r>
            <a:r>
              <a:rPr lang="uk-UA" sz="1800" dirty="0" smtClean="0">
                <a:latin typeface="Arial" charset="0"/>
              </a:rPr>
              <a:t> із врахуванням індивідуальних особливостей тих, хто навчається. </a:t>
            </a:r>
            <a:r>
              <a:rPr lang="uk-UA" sz="1600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52228" name="TextBox 5"/>
          <p:cNvSpPr txBox="1">
            <a:spLocks noChangeArrowheads="1"/>
          </p:cNvSpPr>
          <p:nvPr/>
        </p:nvSpPr>
        <p:spPr bwMode="auto">
          <a:xfrm>
            <a:off x="714374" y="252413"/>
            <a:ext cx="43576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tx2"/>
                </a:solidFill>
              </a:rPr>
              <a:t>Висновки</a:t>
            </a:r>
            <a:endParaRPr lang="uk-UA" sz="2400" b="1" dirty="0">
              <a:solidFill>
                <a:schemeClr val="tx2"/>
              </a:solidFill>
            </a:endParaRPr>
          </a:p>
        </p:txBody>
      </p:sp>
      <p:sp>
        <p:nvSpPr>
          <p:cNvPr id="52229" name="TextBox 14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19</a:t>
            </a:r>
            <a:endParaRPr lang="uk-U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Box 2"/>
          <p:cNvSpPr txBox="1">
            <a:spLocks noChangeArrowheads="1"/>
          </p:cNvSpPr>
          <p:nvPr/>
        </p:nvSpPr>
        <p:spPr bwMode="auto">
          <a:xfrm>
            <a:off x="2214546" y="1000108"/>
            <a:ext cx="535781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5000" dirty="0">
                <a:solidFill>
                  <a:schemeClr val="tx2"/>
                </a:solidFill>
                <a:latin typeface="Arno Pro"/>
              </a:rPr>
              <a:t>Дякую за увагу</a:t>
            </a:r>
            <a:r>
              <a:rPr lang="uk-UA" sz="5000" dirty="0" smtClean="0">
                <a:solidFill>
                  <a:schemeClr val="tx2"/>
                </a:solidFill>
                <a:latin typeface="Arno Pro"/>
              </a:rPr>
              <a:t>!</a:t>
            </a: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857224" y="2428868"/>
            <a:ext cx="778671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Контактна інформація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endParaRPr kumimoji="0" lang="uk-UA" sz="24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Прикарпатський національний університет</a:t>
            </a:r>
          </a:p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ім. Василя</a:t>
            </a:r>
            <a:r>
              <a:rPr kumimoji="0" lang="uk-UA" sz="1800" b="1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uk-UA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Стефаника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Івано-Франківськ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kumimoji="0" lang="uk-UA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Україна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76025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вул. Шевченка 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57.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uk-UA" sz="1800" b="1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Тел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.: (380-342) 59-61-09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Факс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: (380-3422) 3-15-74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E-mail: 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pavlo@pu.if.ua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500043"/>
          <a:ext cx="8358244" cy="6357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  <a:gridCol w="500066"/>
                <a:gridCol w="785818"/>
                <a:gridCol w="571504"/>
                <a:gridCol w="642942"/>
                <a:gridCol w="714380"/>
                <a:gridCol w="857256"/>
                <a:gridCol w="785816"/>
              </a:tblGrid>
              <a:tr h="1034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Функціональні можливості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Angel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Learning Space</a:t>
                      </a:r>
                      <a:endParaRPr lang="uk-UA" sz="1200" b="1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Ilias</a:t>
                      </a:r>
                      <a:endParaRPr lang="uk-UA" sz="1200" b="1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e-Learning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Moodle</a:t>
                      </a: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BlackBoard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WebCT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Адаптивне планування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Адаптивна навігація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Підтримка розв’язку завдань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Адаптивне представлення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Адаптивне тестування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 algn="l" fontAlgn="ctr"/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Адаптивна інформаційна фільтрація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5370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Прив’язка тестових завдань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</a:t>
                      </a: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навчального </a:t>
                      </a: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матеріалу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997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Конструктор електронних  </a:t>
                      </a:r>
                      <a:r>
                        <a:rPr lang="ru-RU" sz="12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курсів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та </a:t>
                      </a:r>
                      <a:r>
                        <a:rPr lang="ru-RU" sz="12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тестових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ru-RU" sz="1200" b="1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завдань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для індивідуалізованого навчання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uk-UA" sz="2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43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Контрольні завдання, заняття, семінари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0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0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0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7206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Журнал, глосарій, бібліотека, форум, опитування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000" b="1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  <a:endParaRPr lang="uk-UA" sz="20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714375" y="142875"/>
            <a:ext cx="7429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dirty="0">
                <a:solidFill>
                  <a:schemeClr val="tx2"/>
                </a:solidFill>
              </a:rPr>
              <a:t>Функціональні можливості сучасних СДН</a:t>
            </a:r>
          </a:p>
        </p:txBody>
      </p:sp>
      <p:sp>
        <p:nvSpPr>
          <p:cNvPr id="22531" name="TextBox 14"/>
          <p:cNvSpPr txBox="1">
            <a:spLocks noChangeArrowheads="1"/>
          </p:cNvSpPr>
          <p:nvPr/>
        </p:nvSpPr>
        <p:spPr bwMode="auto">
          <a:xfrm>
            <a:off x="8215338" y="142852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2</a:t>
            </a:r>
            <a:endParaRPr lang="uk-UA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Прямая со стрелкой 87"/>
          <p:cNvCxnSpPr/>
          <p:nvPr/>
        </p:nvCxnSpPr>
        <p:spPr>
          <a:xfrm rot="5400000">
            <a:off x="4158656" y="5128228"/>
            <a:ext cx="540966" cy="3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/>
          <p:nvPr/>
        </p:nvCxnSpPr>
        <p:spPr>
          <a:xfrm rot="5400000">
            <a:off x="4108447" y="3964785"/>
            <a:ext cx="642148" cy="79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 rot="16200000" flipH="1">
            <a:off x="4195267" y="1805469"/>
            <a:ext cx="468019" cy="30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кутник 73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43" name="Прямокутник 142"/>
          <p:cNvSpPr/>
          <p:nvPr/>
        </p:nvSpPr>
        <p:spPr bwMode="auto">
          <a:xfrm>
            <a:off x="561975" y="42863"/>
            <a:ext cx="4295775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500034" y="0"/>
            <a:ext cx="464347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cs typeface="Arial" charset="0"/>
              </a:rPr>
              <a:t>Реалізація процесу індивідуалізованого</a:t>
            </a:r>
          </a:p>
          <a:p>
            <a:r>
              <a:rPr lang="uk-UA" sz="2000" b="1" dirty="0">
                <a:solidFill>
                  <a:schemeClr val="tx2"/>
                </a:solidFill>
                <a:cs typeface="Arial" charset="0"/>
              </a:rPr>
              <a:t>д</a:t>
            </a:r>
            <a:r>
              <a:rPr lang="uk-UA" sz="2000" b="1" dirty="0" smtClean="0">
                <a:solidFill>
                  <a:schemeClr val="tx2"/>
                </a:solidFill>
                <a:cs typeface="Arial" charset="0"/>
              </a:rPr>
              <a:t>истанційного навчання</a:t>
            </a:r>
            <a:endParaRPr lang="uk-UA" sz="2000" b="1" dirty="0">
              <a:solidFill>
                <a:schemeClr val="tx2"/>
              </a:solidFill>
              <a:cs typeface="Arial" charset="0"/>
            </a:endParaRPr>
          </a:p>
        </p:txBody>
      </p: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1643042" y="1142984"/>
            <a:ext cx="5857974" cy="4929040"/>
            <a:chOff x="4640" y="1474"/>
            <a:chExt cx="7482" cy="5414"/>
          </a:xfrm>
        </p:grpSpPr>
        <p:sp>
          <p:nvSpPr>
            <p:cNvPr id="28684" name="Text Box 66"/>
            <p:cNvSpPr txBox="1">
              <a:spLocks noChangeArrowheads="1"/>
            </p:cNvSpPr>
            <p:nvPr/>
          </p:nvSpPr>
          <p:spPr bwMode="auto">
            <a:xfrm>
              <a:off x="4731" y="6182"/>
              <a:ext cx="7391" cy="706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2"/>
              </a:solidFill>
              <a:miter lim="800000"/>
              <a:headEnd/>
              <a:tailEnd/>
            </a:ln>
          </p:spPr>
          <p:txBody>
            <a:bodyPr tIns="72000"/>
            <a:lstStyle/>
            <a:p>
              <a:pPr algn="ctr"/>
              <a:r>
                <a:rPr lang="uk-UA" sz="1600" b="1" dirty="0" smtClean="0">
                  <a:solidFill>
                    <a:schemeClr val="tx2"/>
                  </a:solidFill>
                </a:rPr>
                <a:t>Впровадження та дослідження ефективності функціонування</a:t>
              </a:r>
              <a:endParaRPr lang="uk-UA" sz="1600" b="1" dirty="0">
                <a:solidFill>
                  <a:schemeClr val="tx2"/>
                </a:solidFill>
              </a:endParaRPr>
            </a:p>
          </p:txBody>
        </p:sp>
        <p:sp>
          <p:nvSpPr>
            <p:cNvPr id="28685" name="Text Box 67"/>
            <p:cNvSpPr txBox="1">
              <a:spLocks noChangeArrowheads="1"/>
            </p:cNvSpPr>
            <p:nvPr/>
          </p:nvSpPr>
          <p:spPr bwMode="auto">
            <a:xfrm>
              <a:off x="4731" y="2494"/>
              <a:ext cx="7391" cy="1726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2"/>
              </a:solidFill>
              <a:miter lim="800000"/>
              <a:headEnd/>
              <a:tailEnd/>
            </a:ln>
          </p:spPr>
          <p:txBody>
            <a:bodyPr tIns="72000"/>
            <a:lstStyle/>
            <a:p>
              <a:pPr algn="ctr">
                <a:spcAft>
                  <a:spcPts val="1000"/>
                </a:spcAft>
              </a:pPr>
              <a:r>
                <a:rPr lang="ru-RU" sz="1600" b="1" dirty="0" err="1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Інтелектуальні</a:t>
              </a:r>
              <a:r>
                <a:rPr lang="ru-RU" sz="1600" b="1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b="1" dirty="0" err="1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Інтернет-технології</a:t>
              </a:r>
              <a:endPara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ctr"/>
              <a:r>
                <a:rPr lang="uk-UA" sz="1200" b="1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Адаптивне представлення</a:t>
              </a:r>
              <a:endParaRPr lang="uk-UA" sz="1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ctr"/>
              <a:r>
                <a:rPr lang="uk-UA" sz="1200" b="1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Адаптивне </a:t>
              </a:r>
              <a:r>
                <a:rPr lang="uk-UA" sz="1200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планування</a:t>
              </a:r>
              <a:endParaRPr lang="uk-UA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ctr"/>
              <a:r>
                <a:rPr lang="uk-UA" sz="1200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Адаптивна навігація</a:t>
              </a:r>
              <a:endParaRPr lang="uk-UA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ctr"/>
              <a:r>
                <a:rPr lang="uk-UA" sz="1200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Підтримка розв’язку завдань</a:t>
              </a:r>
              <a:endParaRPr lang="uk-UA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ctr"/>
              <a:r>
                <a:rPr lang="uk-UA" sz="1200" b="1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Адаптивна інформаційна фільтрація</a:t>
              </a:r>
              <a:endParaRPr lang="ru-RU" sz="1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spcAft>
                  <a:spcPts val="1000"/>
                </a:spcAft>
              </a:pPr>
              <a:endParaRPr lang="ru-RU" sz="1100" b="1" dirty="0">
                <a:latin typeface="Calibri" pitchFamily="34" charset="0"/>
              </a:endParaRPr>
            </a:p>
            <a:p>
              <a:endParaRPr lang="uk-UA" b="1" dirty="0"/>
            </a:p>
          </p:txBody>
        </p:sp>
        <p:sp>
          <p:nvSpPr>
            <p:cNvPr id="28686" name="Text Box 68"/>
            <p:cNvSpPr txBox="1">
              <a:spLocks noChangeArrowheads="1"/>
            </p:cNvSpPr>
            <p:nvPr/>
          </p:nvSpPr>
          <p:spPr bwMode="auto">
            <a:xfrm>
              <a:off x="4731" y="5005"/>
              <a:ext cx="7391" cy="601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2"/>
              </a:solidFill>
              <a:miter lim="800000"/>
              <a:headEnd/>
              <a:tailEnd/>
            </a:ln>
          </p:spPr>
          <p:txBody>
            <a:bodyPr tIns="72000"/>
            <a:lstStyle/>
            <a:p>
              <a:pPr algn="ctr">
                <a:spcAft>
                  <a:spcPts val="1000"/>
                </a:spcAft>
              </a:pPr>
              <a:r>
                <a:rPr lang="ru-RU" sz="1600" b="1" dirty="0" err="1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Проектування</a:t>
              </a:r>
              <a:r>
                <a:rPr lang="ru-RU" sz="1600" b="1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ru-RU" sz="1600" b="1" dirty="0" err="1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розробка</a:t>
              </a:r>
              <a:r>
                <a:rPr lang="ru-RU" sz="1600" b="1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 та </a:t>
              </a:r>
              <a:r>
                <a:rPr lang="ru-RU" sz="1600" b="1" dirty="0" err="1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побудова</a:t>
              </a:r>
              <a:r>
                <a:rPr lang="ru-RU" sz="1600" b="1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b="1" dirty="0" err="1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системи</a:t>
              </a:r>
              <a:endParaRPr lang="uk-UA" sz="1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43" name="Text Box 68"/>
            <p:cNvSpPr txBox="1">
              <a:spLocks noChangeArrowheads="1"/>
            </p:cNvSpPr>
            <p:nvPr/>
          </p:nvSpPr>
          <p:spPr bwMode="auto">
            <a:xfrm>
              <a:off x="4640" y="1474"/>
              <a:ext cx="7482" cy="506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2"/>
              </a:solidFill>
              <a:miter lim="800000"/>
              <a:headEnd/>
              <a:tailEnd/>
            </a:ln>
          </p:spPr>
          <p:txBody>
            <a:bodyPr tIns="72000"/>
            <a:lstStyle/>
            <a:p>
              <a:pPr algn="ctr">
                <a:spcAft>
                  <a:spcPts val="1000"/>
                </a:spcAft>
              </a:pPr>
              <a:r>
                <a:rPr lang="uk-UA" sz="1600" b="1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Комплекс моделей та методів</a:t>
              </a:r>
              <a:endParaRPr lang="uk-UA" sz="1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680" name="TextBox 147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3</a:t>
            </a:r>
            <a:endParaRPr lang="uk-U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кутник 29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34" name="Прямокутник 33"/>
          <p:cNvSpPr/>
          <p:nvPr/>
        </p:nvSpPr>
        <p:spPr bwMode="auto">
          <a:xfrm>
            <a:off x="561975" y="42863"/>
            <a:ext cx="4862513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00034" y="0"/>
            <a:ext cx="8316913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900" b="1" dirty="0" smtClean="0">
                <a:solidFill>
                  <a:schemeClr val="tx2"/>
                </a:solidFill>
                <a:cs typeface="Arial" charset="0"/>
              </a:rPr>
              <a:t>Схема автоматизованого встановлення </a:t>
            </a:r>
          </a:p>
          <a:p>
            <a:r>
              <a:rPr lang="uk-UA" sz="1900" b="1" dirty="0" smtClean="0">
                <a:solidFill>
                  <a:schemeClr val="tx2"/>
                </a:solidFill>
                <a:cs typeface="Arial" charset="0"/>
              </a:rPr>
              <a:t>послідовності курсу в адаптивній </a:t>
            </a:r>
          </a:p>
          <a:p>
            <a:r>
              <a:rPr lang="uk-UA" sz="1900" b="1" dirty="0" smtClean="0">
                <a:solidFill>
                  <a:schemeClr val="tx2"/>
                </a:solidFill>
                <a:cs typeface="Arial" charset="0"/>
              </a:rPr>
              <a:t>навчальній системі</a:t>
            </a:r>
            <a:r>
              <a:rPr lang="ru-RU" sz="1900" b="1" dirty="0" smtClean="0">
                <a:solidFill>
                  <a:schemeClr val="tx2"/>
                </a:solidFill>
                <a:cs typeface="Arial" charset="0"/>
              </a:rPr>
              <a:t> </a:t>
            </a:r>
            <a:endParaRPr lang="ru-RU" sz="19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4581" name="TextBox 39"/>
          <p:cNvSpPr txBox="1">
            <a:spLocks noChangeArrowheads="1"/>
          </p:cNvSpPr>
          <p:nvPr/>
        </p:nvSpPr>
        <p:spPr bwMode="auto">
          <a:xfrm>
            <a:off x="8215313" y="2270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4</a:t>
            </a:r>
            <a:endParaRPr lang="uk-UA" sz="2000" b="1" dirty="0">
              <a:solidFill>
                <a:schemeClr val="bg1"/>
              </a:solidFill>
            </a:endParaRPr>
          </a:p>
        </p:txBody>
      </p:sp>
      <p:pic>
        <p:nvPicPr>
          <p:cNvPr id="47105" name="Picture 1" descr="default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42984"/>
            <a:ext cx="7500990" cy="530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кутник 73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43" name="Прямокутник 142"/>
          <p:cNvSpPr/>
          <p:nvPr/>
        </p:nvSpPr>
        <p:spPr bwMode="auto">
          <a:xfrm>
            <a:off x="561975" y="42863"/>
            <a:ext cx="4295775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971550" y="120650"/>
            <a:ext cx="34718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000" b="1">
                <a:solidFill>
                  <a:schemeClr val="tx2"/>
                </a:solidFill>
                <a:cs typeface="Arial" charset="0"/>
              </a:rPr>
              <a:t>Інформаційно-структурна</a:t>
            </a:r>
          </a:p>
          <a:p>
            <a:r>
              <a:rPr lang="uk-UA" sz="2000" b="1">
                <a:solidFill>
                  <a:schemeClr val="tx2"/>
                </a:solidFill>
                <a:cs typeface="Arial" charset="0"/>
              </a:rPr>
              <a:t>модель студента </a:t>
            </a:r>
          </a:p>
        </p:txBody>
      </p:sp>
      <p:grpSp>
        <p:nvGrpSpPr>
          <p:cNvPr id="28676" name="Group 63"/>
          <p:cNvGrpSpPr>
            <a:grpSpLocks/>
          </p:cNvGrpSpPr>
          <p:nvPr/>
        </p:nvGrpSpPr>
        <p:grpSpPr bwMode="auto">
          <a:xfrm>
            <a:off x="214313" y="1062038"/>
            <a:ext cx="8613775" cy="4867275"/>
            <a:chOff x="834" y="1349"/>
            <a:chExt cx="14790" cy="7987"/>
          </a:xfrm>
        </p:grpSpPr>
        <p:sp>
          <p:nvSpPr>
            <p:cNvPr id="28682" name="Line 64"/>
            <p:cNvSpPr>
              <a:spLocks noChangeShapeType="1"/>
            </p:cNvSpPr>
            <p:nvPr/>
          </p:nvSpPr>
          <p:spPr bwMode="auto">
            <a:xfrm>
              <a:off x="7590" y="1951"/>
              <a:ext cx="6220" cy="8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683" name="Group 65"/>
            <p:cNvGrpSpPr>
              <a:grpSpLocks/>
            </p:cNvGrpSpPr>
            <p:nvPr/>
          </p:nvGrpSpPr>
          <p:grpSpPr bwMode="auto">
            <a:xfrm>
              <a:off x="834" y="1349"/>
              <a:ext cx="14790" cy="7987"/>
              <a:chOff x="834" y="1349"/>
              <a:chExt cx="14790" cy="7987"/>
            </a:xfrm>
          </p:grpSpPr>
          <p:sp>
            <p:nvSpPr>
              <p:cNvPr id="28684" name="Text Box 66"/>
              <p:cNvSpPr txBox="1">
                <a:spLocks noChangeArrowheads="1"/>
              </p:cNvSpPr>
              <p:nvPr/>
            </p:nvSpPr>
            <p:spPr bwMode="auto">
              <a:xfrm>
                <a:off x="1029" y="2842"/>
                <a:ext cx="2520" cy="876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72000"/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 b="1">
                    <a:latin typeface="Calibri" pitchFamily="34" charset="0"/>
                  </a:rPr>
                  <a:t>Якість засвоєння нового матеріалу   </a:t>
                </a:r>
              </a:p>
              <a:p>
                <a:pPr>
                  <a:spcAft>
                    <a:spcPts val="1000"/>
                  </a:spcAft>
                </a:pPr>
                <a:r>
                  <a:rPr lang="ru-RU" sz="1100" b="1">
                    <a:latin typeface="Calibri" pitchFamily="34" charset="0"/>
                  </a:rPr>
                  <a:t>  </a:t>
                </a:r>
              </a:p>
              <a:p>
                <a:endParaRPr lang="uk-UA" b="1"/>
              </a:p>
            </p:txBody>
          </p:sp>
          <p:sp>
            <p:nvSpPr>
              <p:cNvPr id="28685" name="Text Box 67"/>
              <p:cNvSpPr txBox="1">
                <a:spLocks noChangeArrowheads="1"/>
              </p:cNvSpPr>
              <p:nvPr/>
            </p:nvSpPr>
            <p:spPr bwMode="auto">
              <a:xfrm>
                <a:off x="4074" y="2842"/>
                <a:ext cx="2880" cy="876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72000"/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 b="1" dirty="0" err="1">
                    <a:latin typeface="Calibri" pitchFamily="34" charset="0"/>
                  </a:rPr>
                  <a:t>Схильність</a:t>
                </a:r>
                <a:r>
                  <a:rPr lang="ru-RU" sz="1100" b="1" dirty="0">
                    <a:latin typeface="Calibri" pitchFamily="34" charset="0"/>
                  </a:rPr>
                  <a:t> </a:t>
                </a:r>
                <a:r>
                  <a:rPr lang="ru-RU" sz="1100" b="1" dirty="0" err="1">
                    <a:latin typeface="Calibri" pitchFamily="34" charset="0"/>
                  </a:rPr>
                  <a:t>природних</a:t>
                </a:r>
                <a:r>
                  <a:rPr lang="ru-RU" sz="1100" b="1" dirty="0">
                    <a:latin typeface="Calibri" pitchFamily="34" charset="0"/>
                  </a:rPr>
                  <a:t> </a:t>
                </a:r>
                <a:r>
                  <a:rPr lang="ru-RU" sz="1100" b="1" dirty="0" err="1">
                    <a:latin typeface="Calibri" pitchFamily="34" charset="0"/>
                  </a:rPr>
                  <a:t>здібностей</a:t>
                </a:r>
                <a:endParaRPr lang="ru-RU" sz="1100" b="1" dirty="0">
                  <a:latin typeface="Calibri" pitchFamily="34" charset="0"/>
                </a:endParaRPr>
              </a:p>
              <a:p>
                <a:endParaRPr lang="uk-UA" b="1" dirty="0"/>
              </a:p>
            </p:txBody>
          </p:sp>
          <p:sp>
            <p:nvSpPr>
              <p:cNvPr id="28686" name="Text Box 68"/>
              <p:cNvSpPr txBox="1">
                <a:spLocks noChangeArrowheads="1"/>
              </p:cNvSpPr>
              <p:nvPr/>
            </p:nvSpPr>
            <p:spPr bwMode="auto">
              <a:xfrm>
                <a:off x="7854" y="2849"/>
                <a:ext cx="2160" cy="60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72000"/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 b="1">
                    <a:latin typeface="Calibri" pitchFamily="34" charset="0"/>
                  </a:rPr>
                  <a:t>Рейтинг студента</a:t>
                </a:r>
                <a:endParaRPr lang="uk-UA" b="1"/>
              </a:p>
            </p:txBody>
          </p:sp>
          <p:sp>
            <p:nvSpPr>
              <p:cNvPr id="28687" name="Text Box 69"/>
              <p:cNvSpPr txBox="1">
                <a:spLocks noChangeArrowheads="1"/>
              </p:cNvSpPr>
              <p:nvPr/>
            </p:nvSpPr>
            <p:spPr bwMode="auto">
              <a:xfrm>
                <a:off x="12714" y="2842"/>
                <a:ext cx="1800" cy="876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72000"/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 b="1">
                    <a:latin typeface="Calibri" pitchFamily="34" charset="0"/>
                  </a:rPr>
                  <a:t>Ставлення до навчанн</a:t>
                </a:r>
                <a:r>
                  <a:rPr lang="uk-UA" sz="1100" b="1">
                    <a:latin typeface="Calibri" pitchFamily="34" charset="0"/>
                  </a:rPr>
                  <a:t>я</a:t>
                </a:r>
                <a:endParaRPr lang="uk-UA" b="1"/>
              </a:p>
            </p:txBody>
          </p:sp>
          <p:sp>
            <p:nvSpPr>
              <p:cNvPr id="28688" name="Text Box 70"/>
              <p:cNvSpPr txBox="1">
                <a:spLocks noChangeArrowheads="1"/>
              </p:cNvSpPr>
              <p:nvPr/>
            </p:nvSpPr>
            <p:spPr bwMode="auto">
              <a:xfrm>
                <a:off x="3174" y="4945"/>
                <a:ext cx="1800" cy="72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Швидкість проходження</a:t>
                </a:r>
              </a:p>
              <a:p>
                <a:endParaRPr lang="uk-UA"/>
              </a:p>
            </p:txBody>
          </p:sp>
          <p:sp>
            <p:nvSpPr>
              <p:cNvPr id="28689" name="Text Box 71"/>
              <p:cNvSpPr txBox="1">
                <a:spLocks noChangeArrowheads="1"/>
              </p:cNvSpPr>
              <p:nvPr/>
            </p:nvSpPr>
            <p:spPr bwMode="auto">
              <a:xfrm>
                <a:off x="5268" y="4944"/>
                <a:ext cx="1479" cy="54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Успішність</a:t>
                </a:r>
                <a:endParaRPr lang="uk-UA"/>
              </a:p>
            </p:txBody>
          </p:sp>
          <p:sp>
            <p:nvSpPr>
              <p:cNvPr id="28690" name="Text Box 72"/>
              <p:cNvSpPr txBox="1">
                <a:spLocks noChangeArrowheads="1"/>
              </p:cNvSpPr>
              <p:nvPr/>
            </p:nvSpPr>
            <p:spPr bwMode="auto">
              <a:xfrm>
                <a:off x="6858" y="4945"/>
                <a:ext cx="1620" cy="72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2000" rIns="72000"/>
              <a:lstStyle/>
              <a:p>
                <a:pPr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Обсяг знань</a:t>
                </a:r>
                <a:endParaRPr lang="uk-UA"/>
              </a:p>
            </p:txBody>
          </p:sp>
          <p:sp>
            <p:nvSpPr>
              <p:cNvPr id="28691" name="Text Box 73"/>
              <p:cNvSpPr txBox="1">
                <a:spLocks noChangeArrowheads="1"/>
              </p:cNvSpPr>
              <p:nvPr/>
            </p:nvSpPr>
            <p:spPr bwMode="auto">
              <a:xfrm>
                <a:off x="8628" y="4945"/>
                <a:ext cx="1620" cy="72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Наукові досягнення</a:t>
                </a:r>
                <a:endParaRPr lang="uk-UA"/>
              </a:p>
            </p:txBody>
          </p:sp>
          <p:sp>
            <p:nvSpPr>
              <p:cNvPr id="28692" name="Text Box 74"/>
              <p:cNvSpPr txBox="1">
                <a:spLocks noChangeArrowheads="1"/>
              </p:cNvSpPr>
              <p:nvPr/>
            </p:nvSpPr>
            <p:spPr bwMode="auto">
              <a:xfrm>
                <a:off x="10413" y="4945"/>
                <a:ext cx="1440" cy="72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Виконання норм</a:t>
                </a:r>
                <a:endParaRPr lang="uk-UA"/>
              </a:p>
            </p:txBody>
          </p:sp>
          <p:sp>
            <p:nvSpPr>
              <p:cNvPr id="28693" name="Text Box 75"/>
              <p:cNvSpPr txBox="1">
                <a:spLocks noChangeArrowheads="1"/>
              </p:cNvSpPr>
              <p:nvPr/>
            </p:nvSpPr>
            <p:spPr bwMode="auto">
              <a:xfrm>
                <a:off x="12033" y="4945"/>
                <a:ext cx="1440" cy="72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Поділ цінностей</a:t>
                </a:r>
                <a:endParaRPr lang="uk-UA"/>
              </a:p>
            </p:txBody>
          </p:sp>
          <p:sp>
            <p:nvSpPr>
              <p:cNvPr id="28694" name="Text Box 76"/>
              <p:cNvSpPr txBox="1">
                <a:spLocks noChangeArrowheads="1"/>
              </p:cNvSpPr>
              <p:nvPr/>
            </p:nvSpPr>
            <p:spPr bwMode="auto">
              <a:xfrm>
                <a:off x="13662" y="4945"/>
                <a:ext cx="1440" cy="54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Мотивація</a:t>
                </a:r>
                <a:endParaRPr lang="uk-UA"/>
              </a:p>
            </p:txBody>
          </p:sp>
          <p:sp>
            <p:nvSpPr>
              <p:cNvPr id="28695" name="Text Box 77"/>
              <p:cNvSpPr txBox="1">
                <a:spLocks noChangeArrowheads="1"/>
              </p:cNvSpPr>
              <p:nvPr/>
            </p:nvSpPr>
            <p:spPr bwMode="auto">
              <a:xfrm>
                <a:off x="834" y="4708"/>
                <a:ext cx="1800" cy="54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Рівень знань</a:t>
                </a:r>
                <a:endParaRPr lang="uk-UA"/>
              </a:p>
            </p:txBody>
          </p:sp>
          <p:sp>
            <p:nvSpPr>
              <p:cNvPr id="28696" name="Text Box 78"/>
              <p:cNvSpPr txBox="1">
                <a:spLocks noChangeArrowheads="1"/>
              </p:cNvSpPr>
              <p:nvPr/>
            </p:nvSpPr>
            <p:spPr bwMode="auto">
              <a:xfrm>
                <a:off x="834" y="5420"/>
                <a:ext cx="1800" cy="72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Ступінь засвоєння</a:t>
                </a:r>
                <a:endParaRPr lang="uk-UA"/>
              </a:p>
            </p:txBody>
          </p:sp>
          <p:sp>
            <p:nvSpPr>
              <p:cNvPr id="28697" name="Text Box 79"/>
              <p:cNvSpPr txBox="1">
                <a:spLocks noChangeArrowheads="1"/>
              </p:cNvSpPr>
              <p:nvPr/>
            </p:nvSpPr>
            <p:spPr bwMode="auto">
              <a:xfrm>
                <a:off x="3196" y="6206"/>
                <a:ext cx="1440" cy="108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108000"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Час прохо</a:t>
                </a:r>
                <a:r>
                  <a:rPr lang="uk-UA" sz="1100">
                    <a:latin typeface="Times New Roman" pitchFamily="18" charset="0"/>
                  </a:rPr>
                  <a:t>-</a:t>
                </a:r>
                <a:r>
                  <a:rPr lang="uk-UA" sz="1100">
                    <a:latin typeface="Calibri" pitchFamily="34" charset="0"/>
                  </a:rPr>
                  <a:t>дження</a:t>
                </a:r>
                <a:endParaRPr lang="uk-UA"/>
              </a:p>
            </p:txBody>
          </p:sp>
          <p:sp>
            <p:nvSpPr>
              <p:cNvPr id="28698" name="Text Box 80"/>
              <p:cNvSpPr txBox="1">
                <a:spLocks noChangeArrowheads="1"/>
              </p:cNvSpPr>
              <p:nvPr/>
            </p:nvSpPr>
            <p:spPr bwMode="auto">
              <a:xfrm>
                <a:off x="3196" y="7401"/>
                <a:ext cx="1647" cy="1053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108000"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Ступінь сприйняття</a:t>
                </a:r>
                <a:endParaRPr lang="uk-UA"/>
              </a:p>
            </p:txBody>
          </p:sp>
          <p:sp>
            <p:nvSpPr>
              <p:cNvPr id="28699" name="Text Box 81"/>
              <p:cNvSpPr txBox="1">
                <a:spLocks noChangeArrowheads="1"/>
              </p:cNvSpPr>
              <p:nvPr/>
            </p:nvSpPr>
            <p:spPr bwMode="auto">
              <a:xfrm>
                <a:off x="5289" y="6113"/>
                <a:ext cx="1260" cy="71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36000"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Середній бал</a:t>
                </a:r>
                <a:endParaRPr lang="uk-UA"/>
              </a:p>
            </p:txBody>
          </p:sp>
          <p:sp>
            <p:nvSpPr>
              <p:cNvPr id="28700" name="Text Box 82"/>
              <p:cNvSpPr txBox="1">
                <a:spLocks noChangeArrowheads="1"/>
              </p:cNvSpPr>
              <p:nvPr/>
            </p:nvSpPr>
            <p:spPr bwMode="auto">
              <a:xfrm>
                <a:off x="5289" y="6917"/>
                <a:ext cx="1433" cy="71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Логічне мислення</a:t>
                </a:r>
              </a:p>
              <a:p>
                <a:endParaRPr lang="uk-UA"/>
              </a:p>
            </p:txBody>
          </p:sp>
          <p:sp>
            <p:nvSpPr>
              <p:cNvPr id="28701" name="Text Box 83"/>
              <p:cNvSpPr txBox="1">
                <a:spLocks noChangeArrowheads="1"/>
              </p:cNvSpPr>
              <p:nvPr/>
            </p:nvSpPr>
            <p:spPr bwMode="auto">
              <a:xfrm>
                <a:off x="5289" y="7812"/>
                <a:ext cx="1433" cy="703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Самостій-на робота</a:t>
                </a:r>
                <a:endParaRPr lang="uk-UA"/>
              </a:p>
            </p:txBody>
          </p:sp>
          <p:sp>
            <p:nvSpPr>
              <p:cNvPr id="28702" name="Text Box 84"/>
              <p:cNvSpPr txBox="1">
                <a:spLocks noChangeArrowheads="1"/>
              </p:cNvSpPr>
              <p:nvPr/>
            </p:nvSpPr>
            <p:spPr bwMode="auto">
              <a:xfrm>
                <a:off x="7041" y="6146"/>
                <a:ext cx="1660" cy="154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>
                    <a:latin typeface="Calibri" pitchFamily="34" charset="0"/>
                  </a:rPr>
                  <a:t>Заг. рівень знань із різноманіт-них</a:t>
                </a:r>
                <a:r>
                  <a:rPr lang="en-US" sz="1100">
                    <a:latin typeface="Calibri" pitchFamily="34" charset="0"/>
                  </a:rPr>
                  <a:t>   </a:t>
                </a:r>
                <a:r>
                  <a:rPr lang="ru-RU" sz="1100">
                    <a:latin typeface="Calibri" pitchFamily="34" charset="0"/>
                  </a:rPr>
                  <a:t>дисциплін</a:t>
                </a:r>
                <a:endParaRPr lang="uk-UA"/>
              </a:p>
            </p:txBody>
          </p:sp>
          <p:sp>
            <p:nvSpPr>
              <p:cNvPr id="28703" name="Text Box 85"/>
              <p:cNvSpPr txBox="1">
                <a:spLocks noChangeArrowheads="1"/>
              </p:cNvSpPr>
              <p:nvPr/>
            </p:nvSpPr>
            <p:spPr bwMode="auto">
              <a:xfrm>
                <a:off x="7038" y="7905"/>
                <a:ext cx="1620" cy="143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>
                    <a:latin typeface="Calibri" pitchFamily="34" charset="0"/>
                  </a:rPr>
                  <a:t>Загальний рівень знань із дисциплін спеціалізації</a:t>
                </a:r>
                <a:endParaRPr lang="uk-UA"/>
              </a:p>
            </p:txBody>
          </p:sp>
          <p:sp>
            <p:nvSpPr>
              <p:cNvPr id="28704" name="Text Box 86"/>
              <p:cNvSpPr txBox="1">
                <a:spLocks noChangeArrowheads="1"/>
              </p:cNvSpPr>
              <p:nvPr/>
            </p:nvSpPr>
            <p:spPr bwMode="auto">
              <a:xfrm>
                <a:off x="9024" y="6191"/>
                <a:ext cx="1441" cy="72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Наукові праці</a:t>
                </a:r>
                <a:endParaRPr lang="uk-UA"/>
              </a:p>
            </p:txBody>
          </p:sp>
          <p:sp>
            <p:nvSpPr>
              <p:cNvPr id="28705" name="Text Box 87"/>
              <p:cNvSpPr txBox="1">
                <a:spLocks noChangeArrowheads="1"/>
              </p:cNvSpPr>
              <p:nvPr/>
            </p:nvSpPr>
            <p:spPr bwMode="auto">
              <a:xfrm>
                <a:off x="9024" y="7027"/>
                <a:ext cx="1500" cy="1106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72000"/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>
                    <a:latin typeface="Calibri" pitchFamily="34" charset="0"/>
                  </a:rPr>
                  <a:t>Участь у конферен-ціях</a:t>
                </a:r>
                <a:endParaRPr lang="uk-UA"/>
              </a:p>
            </p:txBody>
          </p:sp>
          <p:sp>
            <p:nvSpPr>
              <p:cNvPr id="28706" name="Text Box 88"/>
              <p:cNvSpPr txBox="1">
                <a:spLocks noChangeArrowheads="1"/>
              </p:cNvSpPr>
              <p:nvPr/>
            </p:nvSpPr>
            <p:spPr bwMode="auto">
              <a:xfrm>
                <a:off x="10764" y="6206"/>
                <a:ext cx="1440" cy="126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>
                    <a:latin typeface="Calibri" pitchFamily="34" charset="0"/>
                  </a:rPr>
                  <a:t>Відвіду-ваність, пунк-</a:t>
                </a:r>
                <a:r>
                  <a:rPr lang="uk-UA" sz="1100">
                    <a:latin typeface="Calibri" pitchFamily="34" charset="0"/>
                  </a:rPr>
                  <a:t>туальність</a:t>
                </a:r>
                <a:endParaRPr lang="uk-UA"/>
              </a:p>
            </p:txBody>
          </p:sp>
          <p:sp>
            <p:nvSpPr>
              <p:cNvPr id="28707" name="Text Box 89"/>
              <p:cNvSpPr txBox="1">
                <a:spLocks noChangeArrowheads="1"/>
              </p:cNvSpPr>
              <p:nvPr/>
            </p:nvSpPr>
            <p:spPr bwMode="auto">
              <a:xfrm>
                <a:off x="10764" y="7529"/>
                <a:ext cx="1467" cy="138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>
                    <a:latin typeface="Calibri" pitchFamily="34" charset="0"/>
                  </a:rPr>
                  <a:t>Своєчасна здача виконаних завдань</a:t>
                </a:r>
                <a:endParaRPr lang="uk-UA"/>
              </a:p>
            </p:txBody>
          </p:sp>
          <p:sp>
            <p:nvSpPr>
              <p:cNvPr id="28708" name="Text Box 90"/>
              <p:cNvSpPr txBox="1">
                <a:spLocks noChangeArrowheads="1"/>
              </p:cNvSpPr>
              <p:nvPr/>
            </p:nvSpPr>
            <p:spPr bwMode="auto">
              <a:xfrm>
                <a:off x="12519" y="6191"/>
                <a:ext cx="1440" cy="108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Правиль-ність виконання</a:t>
                </a:r>
                <a:endParaRPr lang="uk-UA"/>
              </a:p>
            </p:txBody>
          </p:sp>
          <p:sp>
            <p:nvSpPr>
              <p:cNvPr id="28709" name="Text Box 91"/>
              <p:cNvSpPr txBox="1">
                <a:spLocks noChangeArrowheads="1"/>
              </p:cNvSpPr>
              <p:nvPr/>
            </p:nvSpPr>
            <p:spPr bwMode="auto">
              <a:xfrm>
                <a:off x="12519" y="7561"/>
                <a:ext cx="1260" cy="72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Наполег-ливість</a:t>
                </a:r>
                <a:endParaRPr lang="uk-UA"/>
              </a:p>
            </p:txBody>
          </p:sp>
          <p:sp>
            <p:nvSpPr>
              <p:cNvPr id="28710" name="Text Box 92"/>
              <p:cNvSpPr txBox="1">
                <a:spLocks noChangeArrowheads="1"/>
              </p:cNvSpPr>
              <p:nvPr/>
            </p:nvSpPr>
            <p:spPr bwMode="auto">
              <a:xfrm>
                <a:off x="14259" y="5591"/>
                <a:ext cx="1260" cy="108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Необхід-ний диплом</a:t>
                </a:r>
                <a:endParaRPr lang="uk-UA"/>
              </a:p>
            </p:txBody>
          </p:sp>
          <p:sp>
            <p:nvSpPr>
              <p:cNvPr id="28711" name="Text Box 93"/>
              <p:cNvSpPr txBox="1">
                <a:spLocks noChangeArrowheads="1"/>
              </p:cNvSpPr>
              <p:nvPr/>
            </p:nvSpPr>
            <p:spPr bwMode="auto">
              <a:xfrm>
                <a:off x="14258" y="6719"/>
                <a:ext cx="1350" cy="72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Необхідні знання</a:t>
                </a:r>
                <a:endParaRPr lang="uk-UA"/>
              </a:p>
            </p:txBody>
          </p:sp>
          <p:sp>
            <p:nvSpPr>
              <p:cNvPr id="28712" name="Text Box 94"/>
              <p:cNvSpPr txBox="1">
                <a:spLocks noChangeArrowheads="1"/>
              </p:cNvSpPr>
              <p:nvPr/>
            </p:nvSpPr>
            <p:spPr bwMode="auto">
              <a:xfrm>
                <a:off x="14259" y="7492"/>
                <a:ext cx="1365" cy="108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uk-UA" sz="1100">
                    <a:latin typeface="Calibri" pitchFamily="34" charset="0"/>
                  </a:rPr>
                  <a:t>Необхід-ність стипендії</a:t>
                </a:r>
                <a:endParaRPr lang="uk-UA"/>
              </a:p>
            </p:txBody>
          </p:sp>
          <p:sp>
            <p:nvSpPr>
              <p:cNvPr id="28713" name="Line 95"/>
              <p:cNvSpPr>
                <a:spLocks noChangeShapeType="1"/>
              </p:cNvSpPr>
              <p:nvPr/>
            </p:nvSpPr>
            <p:spPr bwMode="auto">
              <a:xfrm flipH="1">
                <a:off x="7854" y="3462"/>
                <a:ext cx="1170" cy="144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14" name="Line 96"/>
              <p:cNvSpPr>
                <a:spLocks noChangeShapeType="1"/>
              </p:cNvSpPr>
              <p:nvPr/>
            </p:nvSpPr>
            <p:spPr bwMode="auto">
              <a:xfrm>
                <a:off x="9024" y="3462"/>
                <a:ext cx="804" cy="144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15" name="Line 97"/>
              <p:cNvSpPr>
                <a:spLocks noChangeShapeType="1"/>
              </p:cNvSpPr>
              <p:nvPr/>
            </p:nvSpPr>
            <p:spPr bwMode="auto">
              <a:xfrm flipH="1">
                <a:off x="11383" y="3697"/>
                <a:ext cx="2171" cy="122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16" name="Line 98"/>
              <p:cNvSpPr>
                <a:spLocks noChangeShapeType="1"/>
              </p:cNvSpPr>
              <p:nvPr/>
            </p:nvSpPr>
            <p:spPr bwMode="auto">
              <a:xfrm flipH="1">
                <a:off x="12888" y="3697"/>
                <a:ext cx="666" cy="122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17" name="Line 99"/>
              <p:cNvSpPr>
                <a:spLocks noChangeShapeType="1"/>
              </p:cNvSpPr>
              <p:nvPr/>
            </p:nvSpPr>
            <p:spPr bwMode="auto">
              <a:xfrm>
                <a:off x="13554" y="3697"/>
                <a:ext cx="1020" cy="122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18" name="Line 100"/>
              <p:cNvSpPr>
                <a:spLocks noChangeShapeType="1"/>
              </p:cNvSpPr>
              <p:nvPr/>
            </p:nvSpPr>
            <p:spPr bwMode="auto">
              <a:xfrm flipH="1">
                <a:off x="2994" y="3717"/>
                <a:ext cx="15" cy="425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19" name="Line 101"/>
              <p:cNvSpPr>
                <a:spLocks noChangeShapeType="1"/>
              </p:cNvSpPr>
              <p:nvPr/>
            </p:nvSpPr>
            <p:spPr bwMode="auto">
              <a:xfrm flipH="1">
                <a:off x="2634" y="4991"/>
                <a:ext cx="3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20" name="Line 102"/>
              <p:cNvSpPr>
                <a:spLocks noChangeShapeType="1"/>
              </p:cNvSpPr>
              <p:nvPr/>
            </p:nvSpPr>
            <p:spPr bwMode="auto">
              <a:xfrm flipH="1">
                <a:off x="2649" y="5757"/>
                <a:ext cx="3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21" name="Line 103"/>
              <p:cNvSpPr>
                <a:spLocks noChangeShapeType="1"/>
              </p:cNvSpPr>
              <p:nvPr/>
            </p:nvSpPr>
            <p:spPr bwMode="auto">
              <a:xfrm>
                <a:off x="3001" y="6380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22" name="Line 104"/>
              <p:cNvSpPr>
                <a:spLocks noChangeShapeType="1"/>
              </p:cNvSpPr>
              <p:nvPr/>
            </p:nvSpPr>
            <p:spPr bwMode="auto">
              <a:xfrm>
                <a:off x="3009" y="7967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23" name="Line 105"/>
              <p:cNvSpPr>
                <a:spLocks noChangeShapeType="1"/>
              </p:cNvSpPr>
              <p:nvPr/>
            </p:nvSpPr>
            <p:spPr bwMode="auto">
              <a:xfrm>
                <a:off x="5109" y="3727"/>
                <a:ext cx="0" cy="45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24" name="Line 106"/>
              <p:cNvSpPr>
                <a:spLocks noChangeShapeType="1"/>
              </p:cNvSpPr>
              <p:nvPr/>
            </p:nvSpPr>
            <p:spPr bwMode="auto">
              <a:xfrm>
                <a:off x="5109" y="7237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25" name="Line 107"/>
              <p:cNvSpPr>
                <a:spLocks noChangeShapeType="1"/>
              </p:cNvSpPr>
              <p:nvPr/>
            </p:nvSpPr>
            <p:spPr bwMode="auto">
              <a:xfrm>
                <a:off x="5109" y="6380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26" name="Line 108"/>
              <p:cNvSpPr>
                <a:spLocks noChangeShapeType="1"/>
              </p:cNvSpPr>
              <p:nvPr/>
            </p:nvSpPr>
            <p:spPr bwMode="auto">
              <a:xfrm>
                <a:off x="5109" y="8265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27" name="Line 109"/>
              <p:cNvSpPr>
                <a:spLocks noChangeShapeType="1"/>
              </p:cNvSpPr>
              <p:nvPr/>
            </p:nvSpPr>
            <p:spPr bwMode="auto">
              <a:xfrm>
                <a:off x="6858" y="5611"/>
                <a:ext cx="6" cy="29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28" name="Line 110"/>
              <p:cNvSpPr>
                <a:spLocks noChangeShapeType="1"/>
              </p:cNvSpPr>
              <p:nvPr/>
            </p:nvSpPr>
            <p:spPr bwMode="auto">
              <a:xfrm>
                <a:off x="6858" y="6532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29" name="Line 111"/>
              <p:cNvSpPr>
                <a:spLocks noChangeShapeType="1"/>
              </p:cNvSpPr>
              <p:nvPr/>
            </p:nvSpPr>
            <p:spPr bwMode="auto">
              <a:xfrm>
                <a:off x="6858" y="8562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30" name="Line 112"/>
              <p:cNvSpPr>
                <a:spLocks noChangeShapeType="1"/>
              </p:cNvSpPr>
              <p:nvPr/>
            </p:nvSpPr>
            <p:spPr bwMode="auto">
              <a:xfrm>
                <a:off x="8808" y="5666"/>
                <a:ext cx="6" cy="18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31" name="Line 113"/>
              <p:cNvSpPr>
                <a:spLocks noChangeShapeType="1"/>
              </p:cNvSpPr>
              <p:nvPr/>
            </p:nvSpPr>
            <p:spPr bwMode="auto">
              <a:xfrm>
                <a:off x="8828" y="6380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32" name="Line 114"/>
              <p:cNvSpPr>
                <a:spLocks noChangeShapeType="1"/>
              </p:cNvSpPr>
              <p:nvPr/>
            </p:nvSpPr>
            <p:spPr bwMode="auto">
              <a:xfrm>
                <a:off x="8813" y="7492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33" name="Line 115"/>
              <p:cNvSpPr>
                <a:spLocks noChangeShapeType="1"/>
              </p:cNvSpPr>
              <p:nvPr/>
            </p:nvSpPr>
            <p:spPr bwMode="auto">
              <a:xfrm>
                <a:off x="10578" y="5676"/>
                <a:ext cx="6" cy="259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34" name="Line 116"/>
              <p:cNvSpPr>
                <a:spLocks noChangeShapeType="1"/>
              </p:cNvSpPr>
              <p:nvPr/>
            </p:nvSpPr>
            <p:spPr bwMode="auto">
              <a:xfrm>
                <a:off x="10584" y="6712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35" name="Line 117"/>
              <p:cNvSpPr>
                <a:spLocks noChangeShapeType="1"/>
              </p:cNvSpPr>
              <p:nvPr/>
            </p:nvSpPr>
            <p:spPr bwMode="auto">
              <a:xfrm>
                <a:off x="10584" y="8281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36" name="Line 118"/>
              <p:cNvSpPr>
                <a:spLocks noChangeShapeType="1"/>
              </p:cNvSpPr>
              <p:nvPr/>
            </p:nvSpPr>
            <p:spPr bwMode="auto">
              <a:xfrm>
                <a:off x="14073" y="5488"/>
                <a:ext cx="0" cy="25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37" name="Line 119"/>
              <p:cNvSpPr>
                <a:spLocks noChangeShapeType="1"/>
              </p:cNvSpPr>
              <p:nvPr/>
            </p:nvSpPr>
            <p:spPr bwMode="auto">
              <a:xfrm>
                <a:off x="14073" y="6048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38" name="Line 120"/>
              <p:cNvSpPr>
                <a:spLocks noChangeShapeType="1"/>
              </p:cNvSpPr>
              <p:nvPr/>
            </p:nvSpPr>
            <p:spPr bwMode="auto">
              <a:xfrm>
                <a:off x="14078" y="8023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39" name="Line 121"/>
              <p:cNvSpPr>
                <a:spLocks noChangeShapeType="1"/>
              </p:cNvSpPr>
              <p:nvPr/>
            </p:nvSpPr>
            <p:spPr bwMode="auto">
              <a:xfrm>
                <a:off x="2999" y="5233"/>
                <a:ext cx="18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40" name="Line 123"/>
              <p:cNvSpPr>
                <a:spLocks noChangeShapeType="1"/>
              </p:cNvSpPr>
              <p:nvPr/>
            </p:nvSpPr>
            <p:spPr bwMode="auto">
              <a:xfrm flipH="1">
                <a:off x="1834" y="1951"/>
                <a:ext cx="5760" cy="8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41" name="Line 124"/>
              <p:cNvSpPr>
                <a:spLocks noChangeShapeType="1"/>
              </p:cNvSpPr>
              <p:nvPr/>
            </p:nvSpPr>
            <p:spPr bwMode="auto">
              <a:xfrm flipH="1">
                <a:off x="5074" y="1951"/>
                <a:ext cx="2480" cy="8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42" name="Line 125"/>
              <p:cNvSpPr>
                <a:spLocks noChangeShapeType="1"/>
              </p:cNvSpPr>
              <p:nvPr/>
            </p:nvSpPr>
            <p:spPr bwMode="auto">
              <a:xfrm>
                <a:off x="7554" y="1951"/>
                <a:ext cx="960" cy="86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43" name="Text Box 68"/>
              <p:cNvSpPr txBox="1">
                <a:spLocks noChangeArrowheads="1"/>
              </p:cNvSpPr>
              <p:nvPr/>
            </p:nvSpPr>
            <p:spPr bwMode="auto">
              <a:xfrm>
                <a:off x="6476" y="1349"/>
                <a:ext cx="2160" cy="60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72000"/>
              <a:lstStyle/>
              <a:p>
                <a:pPr algn="ctr">
                  <a:spcAft>
                    <a:spcPts val="1000"/>
                  </a:spcAft>
                </a:pPr>
                <a:r>
                  <a:rPr lang="ru-RU" sz="1100" b="1">
                    <a:latin typeface="Calibri" pitchFamily="34" charset="0"/>
                  </a:rPr>
                  <a:t>Студент</a:t>
                </a:r>
                <a:endParaRPr lang="uk-UA" b="1"/>
              </a:p>
            </p:txBody>
          </p:sp>
          <p:sp>
            <p:nvSpPr>
              <p:cNvPr id="28744" name="Line 120"/>
              <p:cNvSpPr>
                <a:spLocks noChangeShapeType="1"/>
              </p:cNvSpPr>
              <p:nvPr/>
            </p:nvSpPr>
            <p:spPr bwMode="auto">
              <a:xfrm>
                <a:off x="14065" y="7085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8677" name="Line 118"/>
          <p:cNvSpPr>
            <a:spLocks noChangeShapeType="1"/>
          </p:cNvSpPr>
          <p:nvPr/>
        </p:nvSpPr>
        <p:spPr bwMode="auto">
          <a:xfrm>
            <a:off x="6919913" y="3690938"/>
            <a:ext cx="0" cy="14033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8" name="Line 119"/>
          <p:cNvSpPr>
            <a:spLocks noChangeShapeType="1"/>
          </p:cNvSpPr>
          <p:nvPr/>
        </p:nvSpPr>
        <p:spPr bwMode="auto">
          <a:xfrm>
            <a:off x="6919913" y="4143375"/>
            <a:ext cx="104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79" name="Line 120"/>
          <p:cNvSpPr>
            <a:spLocks noChangeShapeType="1"/>
          </p:cNvSpPr>
          <p:nvPr/>
        </p:nvSpPr>
        <p:spPr bwMode="auto">
          <a:xfrm>
            <a:off x="6923088" y="5094288"/>
            <a:ext cx="104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0" name="TextBox 147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5</a:t>
            </a:r>
            <a:endParaRPr lang="uk-UA" sz="2000" b="1" dirty="0">
              <a:solidFill>
                <a:schemeClr val="bg1"/>
              </a:solidFill>
            </a:endParaRPr>
          </a:p>
        </p:txBody>
      </p:sp>
      <p:sp>
        <p:nvSpPr>
          <p:cNvPr id="28681" name="Line 107"/>
          <p:cNvSpPr>
            <a:spLocks noChangeShapeType="1"/>
          </p:cNvSpPr>
          <p:nvPr/>
        </p:nvSpPr>
        <p:spPr bwMode="auto">
          <a:xfrm>
            <a:off x="2714625" y="3429000"/>
            <a:ext cx="104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кутник 37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61" name="Прямокутник 60"/>
          <p:cNvSpPr/>
          <p:nvPr/>
        </p:nvSpPr>
        <p:spPr bwMode="auto">
          <a:xfrm>
            <a:off x="561975" y="42863"/>
            <a:ext cx="4862513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089" name="TextBox 91"/>
          <p:cNvSpPr txBox="1">
            <a:spLocks noChangeArrowheads="1"/>
          </p:cNvSpPr>
          <p:nvPr/>
        </p:nvSpPr>
        <p:spPr bwMode="auto">
          <a:xfrm>
            <a:off x="500063" y="800100"/>
            <a:ext cx="8215312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1200" b="1" dirty="0"/>
          </a:p>
          <a:p>
            <a:pPr algn="just"/>
            <a:endParaRPr lang="uk-UA" sz="1400" b="1" dirty="0"/>
          </a:p>
          <a:p>
            <a:pPr algn="just"/>
            <a:endParaRPr lang="uk-UA" sz="1400" b="1" dirty="0"/>
          </a:p>
          <a:p>
            <a:pPr algn="just"/>
            <a:endParaRPr lang="uk-UA" sz="1200" b="1" dirty="0"/>
          </a:p>
          <a:p>
            <a:pPr algn="just"/>
            <a:endParaRPr lang="uk-UA" sz="1200" b="1" dirty="0"/>
          </a:p>
          <a:p>
            <a:pPr algn="just"/>
            <a:r>
              <a:rPr lang="uk-UA" sz="1400" b="1" dirty="0" smtClean="0"/>
              <a:t>Ступінь </a:t>
            </a:r>
            <a:r>
              <a:rPr lang="uk-UA" sz="1400" b="1" dirty="0"/>
              <a:t>сприйняття</a:t>
            </a:r>
            <a:endParaRPr lang="en-US" sz="1400" b="1" dirty="0"/>
          </a:p>
          <a:p>
            <a:pPr algn="just"/>
            <a:r>
              <a:rPr lang="uk-UA" sz="1200" dirty="0"/>
              <a:t>        </a:t>
            </a:r>
            <a:endParaRPr lang="en-US" sz="1200" dirty="0"/>
          </a:p>
          <a:p>
            <a:pPr algn="just"/>
            <a:r>
              <a:rPr lang="uk-UA" sz="1200" dirty="0"/>
              <a:t>  </a:t>
            </a:r>
            <a:r>
              <a:rPr lang="uk-UA" sz="1200" i="1" dirty="0"/>
              <a:t> </a:t>
            </a:r>
            <a:r>
              <a:rPr lang="en-US" sz="1200" b="1" i="1" dirty="0"/>
              <a:t>f</a:t>
            </a:r>
            <a:r>
              <a:rPr lang="en-US" sz="1200" b="1" dirty="0"/>
              <a:t>	- </a:t>
            </a:r>
            <a:r>
              <a:rPr lang="ru-RU" sz="1200" b="1" dirty="0" err="1"/>
              <a:t>кількість</a:t>
            </a:r>
            <a:r>
              <a:rPr lang="en-US" sz="1200" b="1" dirty="0"/>
              <a:t> </a:t>
            </a:r>
            <a:r>
              <a:rPr lang="ru-RU" sz="1200" b="1" dirty="0" err="1"/>
              <a:t>можливих</a:t>
            </a:r>
            <a:r>
              <a:rPr lang="ru-RU" sz="1200" b="1" dirty="0"/>
              <a:t> </a:t>
            </a:r>
            <a:r>
              <a:rPr lang="ru-RU" sz="1200" b="1" dirty="0" err="1"/>
              <a:t>спроб</a:t>
            </a:r>
            <a:endParaRPr lang="ru-RU" sz="1200" b="1" dirty="0"/>
          </a:p>
          <a:p>
            <a:pPr algn="just"/>
            <a:r>
              <a:rPr lang="ru-RU" sz="1200" b="1" dirty="0"/>
              <a:t>  </a:t>
            </a:r>
            <a:r>
              <a:rPr lang="ru-RU" sz="1200" b="1" i="1" dirty="0"/>
              <a:t> </a:t>
            </a:r>
            <a:r>
              <a:rPr lang="en-US" sz="1200" b="1" i="1" dirty="0" err="1"/>
              <a:t>i</a:t>
            </a:r>
            <a:r>
              <a:rPr lang="en-US" sz="1200" b="1" dirty="0"/>
              <a:t>	- </a:t>
            </a:r>
            <a:r>
              <a:rPr lang="uk-UA" sz="1200" b="1" dirty="0"/>
              <a:t>номер спроби</a:t>
            </a:r>
            <a:endParaRPr lang="en-US" sz="1200" b="1" dirty="0"/>
          </a:p>
          <a:p>
            <a:pPr algn="just"/>
            <a:endParaRPr lang="en-US" sz="1200" b="1" dirty="0"/>
          </a:p>
          <a:p>
            <a:pPr algn="just"/>
            <a:endParaRPr lang="en-US" sz="1200" b="1" dirty="0"/>
          </a:p>
          <a:p>
            <a:pPr algn="just"/>
            <a:endParaRPr lang="uk-UA" sz="1400" b="1" dirty="0" smtClean="0"/>
          </a:p>
          <a:p>
            <a:pPr algn="just"/>
            <a:endParaRPr lang="uk-UA" sz="1400" b="1" dirty="0" smtClean="0"/>
          </a:p>
          <a:p>
            <a:pPr algn="just"/>
            <a:r>
              <a:rPr lang="uk-UA" sz="1400" b="1" dirty="0" smtClean="0"/>
              <a:t>Швидкість </a:t>
            </a:r>
            <a:r>
              <a:rPr lang="uk-UA" sz="1400" b="1" dirty="0"/>
              <a:t>проходження</a:t>
            </a:r>
          </a:p>
          <a:p>
            <a:pPr algn="just"/>
            <a:endParaRPr lang="uk-UA" sz="1400" b="1" dirty="0"/>
          </a:p>
          <a:p>
            <a:pPr algn="just"/>
            <a:r>
              <a:rPr lang="uk-UA" sz="1400" b="1" dirty="0"/>
              <a:t>   </a:t>
            </a:r>
            <a:r>
              <a:rPr lang="en-US" sz="1200" b="1" i="1" dirty="0"/>
              <a:t>t</a:t>
            </a:r>
            <a:r>
              <a:rPr lang="en-US" sz="1200" b="1" dirty="0"/>
              <a:t>	- </a:t>
            </a:r>
            <a:r>
              <a:rPr lang="uk-UA" sz="1200" b="1" dirty="0"/>
              <a:t>затрачений час у вдалій спробі</a:t>
            </a:r>
          </a:p>
          <a:p>
            <a:pPr algn="just"/>
            <a:r>
              <a:rPr lang="uk-UA" sz="1200" b="1" dirty="0"/>
              <a:t>   </a:t>
            </a:r>
            <a:r>
              <a:rPr lang="en-US" sz="1200" b="1" i="1" dirty="0"/>
              <a:t>T</a:t>
            </a:r>
            <a:r>
              <a:rPr lang="en-US" sz="1200" b="1" dirty="0"/>
              <a:t>	- </a:t>
            </a:r>
            <a:r>
              <a:rPr lang="uk-UA" sz="1200" b="1" dirty="0"/>
              <a:t>максимально дозволений час</a:t>
            </a:r>
          </a:p>
          <a:p>
            <a:pPr algn="just"/>
            <a:r>
              <a:rPr lang="uk-UA" sz="1200" b="1" dirty="0"/>
              <a:t>    </a:t>
            </a:r>
            <a:r>
              <a:rPr lang="en-US" sz="1200" b="1" i="1" dirty="0" err="1"/>
              <a:t>i</a:t>
            </a:r>
            <a:r>
              <a:rPr lang="en-US" sz="1200" b="1" dirty="0"/>
              <a:t>	- </a:t>
            </a:r>
            <a:r>
              <a:rPr lang="uk-UA" sz="1200" b="1" dirty="0"/>
              <a:t>номер спроби</a:t>
            </a:r>
          </a:p>
          <a:p>
            <a:pPr algn="just"/>
            <a:endParaRPr lang="en-US" sz="1200" b="1" dirty="0"/>
          </a:p>
          <a:p>
            <a:pPr algn="just"/>
            <a:endParaRPr lang="en-US" sz="1200" dirty="0"/>
          </a:p>
          <a:p>
            <a:pPr algn="just"/>
            <a:endParaRPr lang="en-US" sz="1200" dirty="0"/>
          </a:p>
          <a:p>
            <a:pPr algn="just"/>
            <a:endParaRPr lang="en-US" sz="1200" dirty="0"/>
          </a:p>
          <a:p>
            <a:pPr algn="just"/>
            <a:endParaRPr lang="uk-UA" sz="1200" dirty="0"/>
          </a:p>
        </p:txBody>
      </p:sp>
      <p:sp>
        <p:nvSpPr>
          <p:cNvPr id="3090" name="Rectangle 5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091" name="Rectangle 7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092" name="Rectangle 9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093" name="Rectangle 11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094" name="Rectangle 13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095" name="Rectangle 15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096" name="Rectangle 17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097" name="Rectangle 19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098" name="Rectangle 21"/>
          <p:cNvSpPr>
            <a:spLocks noChangeArrowheads="1"/>
          </p:cNvSpPr>
          <p:nvPr/>
        </p:nvSpPr>
        <p:spPr bwMode="auto">
          <a:xfrm>
            <a:off x="0" y="3424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099" name="Text Box 4"/>
          <p:cNvSpPr txBox="1">
            <a:spLocks noChangeArrowheads="1"/>
          </p:cNvSpPr>
          <p:nvPr/>
        </p:nvSpPr>
        <p:spPr bwMode="auto">
          <a:xfrm>
            <a:off x="666750" y="246063"/>
            <a:ext cx="466089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200" b="1" dirty="0">
                <a:solidFill>
                  <a:schemeClr val="tx2"/>
                </a:solidFill>
                <a:cs typeface="Arial" charset="0"/>
              </a:rPr>
              <a:t>Параметри студентської </a:t>
            </a:r>
            <a:r>
              <a:rPr lang="uk-UA" sz="2200" b="1" dirty="0" smtClean="0">
                <a:solidFill>
                  <a:schemeClr val="tx2"/>
                </a:solidFill>
                <a:cs typeface="Arial" charset="0"/>
              </a:rPr>
              <a:t>моделі</a:t>
            </a:r>
          </a:p>
          <a:p>
            <a:r>
              <a:rPr lang="uk-UA" sz="2200" b="1" dirty="0" smtClean="0">
                <a:solidFill>
                  <a:schemeClr val="tx2"/>
                </a:solidFill>
                <a:cs typeface="Arial" charset="0"/>
              </a:rPr>
              <a:t>(приклад)</a:t>
            </a:r>
            <a:endParaRPr lang="uk-UA" sz="22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100" name="Rectangle 51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01" name="Rectangle 53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02" name="Rectangle 55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03" name="Rectangle 57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04" name="Rectangle 59"/>
          <p:cNvSpPr>
            <a:spLocks noChangeArrowheads="1"/>
          </p:cNvSpPr>
          <p:nvPr/>
        </p:nvSpPr>
        <p:spPr bwMode="auto">
          <a:xfrm>
            <a:off x="0" y="1285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05" name="Rectangle 61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06" name="Rectangle 63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07" name="Rectangle 65"/>
          <p:cNvSpPr>
            <a:spLocks noChangeArrowheads="1"/>
          </p:cNvSpPr>
          <p:nvPr/>
        </p:nvSpPr>
        <p:spPr bwMode="auto">
          <a:xfrm>
            <a:off x="0" y="1285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08" name="Rectangle 67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09" name="Rectangle 69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3083" name="Object 68"/>
          <p:cNvGraphicFramePr>
            <a:graphicFrameLocks noChangeAspect="1"/>
          </p:cNvGraphicFramePr>
          <p:nvPr/>
        </p:nvGraphicFramePr>
        <p:xfrm>
          <a:off x="4643438" y="1928802"/>
          <a:ext cx="2547904" cy="785818"/>
        </p:xfrm>
        <a:graphic>
          <a:graphicData uri="http://schemas.openxmlformats.org/presentationml/2006/ole">
            <p:oleObj spid="_x0000_s3083" name="Формула" r:id="rId3" imgW="1346040" imgH="419040" progId="Equation.3">
              <p:embed/>
            </p:oleObj>
          </a:graphicData>
        </a:graphic>
      </p:graphicFrame>
      <p:sp>
        <p:nvSpPr>
          <p:cNvPr id="3110" name="Rectangle 71"/>
          <p:cNvSpPr>
            <a:spLocks noChangeArrowheads="1"/>
          </p:cNvSpPr>
          <p:nvPr/>
        </p:nvSpPr>
        <p:spPr bwMode="auto">
          <a:xfrm>
            <a:off x="0" y="1285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11" name="Rectangle 73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3085" name="Object 72"/>
          <p:cNvGraphicFramePr>
            <a:graphicFrameLocks noChangeAspect="1"/>
          </p:cNvGraphicFramePr>
          <p:nvPr/>
        </p:nvGraphicFramePr>
        <p:xfrm>
          <a:off x="4857752" y="3357562"/>
          <a:ext cx="2428875" cy="784225"/>
        </p:xfrm>
        <a:graphic>
          <a:graphicData uri="http://schemas.openxmlformats.org/presentationml/2006/ole">
            <p:oleObj spid="_x0000_s3085" r:id="rId4" imgW="1270000" imgH="419100" progId="Equation.DSMT4">
              <p:embed/>
            </p:oleObj>
          </a:graphicData>
        </a:graphic>
      </p:graphicFrame>
      <p:sp>
        <p:nvSpPr>
          <p:cNvPr id="3112" name="Rectangle 75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3086" name="Object 74"/>
          <p:cNvGraphicFramePr>
            <a:graphicFrameLocks noChangeAspect="1"/>
          </p:cNvGraphicFramePr>
          <p:nvPr/>
        </p:nvGraphicFramePr>
        <p:xfrm>
          <a:off x="5643570" y="4500570"/>
          <a:ext cx="1214446" cy="804570"/>
        </p:xfrm>
        <a:graphic>
          <a:graphicData uri="http://schemas.openxmlformats.org/presentationml/2006/ole">
            <p:oleObj spid="_x0000_s3086" name="Equation" r:id="rId5" imgW="825142" imgH="545863" progId="Equation.DSMT4">
              <p:embed/>
            </p:oleObj>
          </a:graphicData>
        </a:graphic>
      </p:graphicFrame>
      <p:sp>
        <p:nvSpPr>
          <p:cNvPr id="3113" name="Rectangle 82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14" name="Rectangle 84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15" name="Rectangle 49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16" name="Rectangle 51"/>
          <p:cNvSpPr>
            <a:spLocks noChangeArrowheads="1"/>
          </p:cNvSpPr>
          <p:nvPr/>
        </p:nvSpPr>
        <p:spPr bwMode="auto">
          <a:xfrm>
            <a:off x="0" y="128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117" name="TextBox 64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6</a:t>
            </a:r>
            <a:endParaRPr lang="uk-U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pic>
        <p:nvPicPr>
          <p:cNvPr id="4198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928688"/>
            <a:ext cx="8285162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кутник 9"/>
          <p:cNvSpPr/>
          <p:nvPr/>
        </p:nvSpPr>
        <p:spPr bwMode="auto">
          <a:xfrm>
            <a:off x="561975" y="42863"/>
            <a:ext cx="4295775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41988" name="TextBox 6"/>
          <p:cNvSpPr txBox="1">
            <a:spLocks noChangeArrowheads="1"/>
          </p:cNvSpPr>
          <p:nvPr/>
        </p:nvSpPr>
        <p:spPr bwMode="auto">
          <a:xfrm>
            <a:off x="571472" y="100013"/>
            <a:ext cx="51164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2000" b="1" dirty="0">
                <a:solidFill>
                  <a:schemeClr val="tx2"/>
                </a:solidFill>
                <a:cs typeface="Arial" charset="0"/>
              </a:rPr>
              <a:t>Приклади квантів знань</a:t>
            </a:r>
          </a:p>
          <a:p>
            <a:r>
              <a:rPr lang="uk-UA" sz="2000" b="1" dirty="0" smtClean="0">
                <a:solidFill>
                  <a:schemeClr val="tx2"/>
                </a:solidFill>
                <a:cs typeface="Arial" charset="0"/>
              </a:rPr>
              <a:t>у адаптивній навчальній </a:t>
            </a:r>
            <a:r>
              <a:rPr lang="uk-UA" sz="2000" b="1" dirty="0">
                <a:solidFill>
                  <a:schemeClr val="tx2"/>
                </a:solidFill>
                <a:cs typeface="Arial" charset="0"/>
              </a:rPr>
              <a:t>системі</a:t>
            </a:r>
            <a:r>
              <a:rPr lang="en-US" sz="20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uk-UA" sz="2000" b="1" dirty="0" smtClean="0">
                <a:solidFill>
                  <a:schemeClr val="tx2"/>
                </a:solidFill>
                <a:cs typeface="Arial" charset="0"/>
              </a:rPr>
              <a:t> </a:t>
            </a:r>
            <a:endParaRPr lang="uk-UA" sz="20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41989" name="TextBox 13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7</a:t>
            </a:r>
            <a:endParaRPr lang="uk-U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кутник 23"/>
          <p:cNvSpPr/>
          <p:nvPr/>
        </p:nvSpPr>
        <p:spPr bwMode="auto">
          <a:xfrm>
            <a:off x="0" y="76200"/>
            <a:ext cx="9144000" cy="781050"/>
          </a:xfrm>
          <a:prstGeom prst="rect">
            <a:avLst/>
          </a:prstGeom>
          <a:gradFill flip="none" rotWithShape="1">
            <a:gsLst>
              <a:gs pos="0">
                <a:srgbClr val="ACC8EA"/>
              </a:gs>
              <a:gs pos="80000">
                <a:srgbClr val="D8E5F4"/>
              </a:gs>
              <a:gs pos="100000">
                <a:srgbClr val="EDF2F9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35" name="Прямокутник 34"/>
          <p:cNvSpPr/>
          <p:nvPr/>
        </p:nvSpPr>
        <p:spPr bwMode="auto">
          <a:xfrm>
            <a:off x="561975" y="42863"/>
            <a:ext cx="4862513" cy="85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4108" name="Text Box 4"/>
          <p:cNvSpPr txBox="1">
            <a:spLocks noChangeArrowheads="1"/>
          </p:cNvSpPr>
          <p:nvPr/>
        </p:nvSpPr>
        <p:spPr bwMode="auto">
          <a:xfrm>
            <a:off x="762000" y="111125"/>
            <a:ext cx="4514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000" b="1">
                <a:solidFill>
                  <a:schemeClr val="tx2"/>
                </a:solidFill>
                <a:cs typeface="Arial" charset="0"/>
              </a:rPr>
              <a:t>Графоавтоматна модель процесу</a:t>
            </a:r>
          </a:p>
          <a:p>
            <a:r>
              <a:rPr lang="uk-UA" sz="2000" b="1">
                <a:solidFill>
                  <a:schemeClr val="tx2"/>
                </a:solidFill>
                <a:cs typeface="Arial" charset="0"/>
              </a:rPr>
              <a:t>керування потоком квантів знань</a:t>
            </a:r>
          </a:p>
        </p:txBody>
      </p:sp>
      <p:sp>
        <p:nvSpPr>
          <p:cNvPr id="410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3071813" y="900113"/>
          <a:ext cx="2916237" cy="357187"/>
        </p:xfrm>
        <a:graphic>
          <a:graphicData uri="http://schemas.openxmlformats.org/presentationml/2006/ole">
            <p:oleObj spid="_x0000_s4098" r:id="rId3" imgW="1663700" imgH="203200" progId="Equation.DSMT4">
              <p:embed/>
            </p:oleObj>
          </a:graphicData>
        </a:graphic>
      </p:graphicFrame>
      <p:sp>
        <p:nvSpPr>
          <p:cNvPr id="411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4111" name="TextBox 91"/>
          <p:cNvSpPr txBox="1">
            <a:spLocks noChangeArrowheads="1"/>
          </p:cNvSpPr>
          <p:nvPr/>
        </p:nvSpPr>
        <p:spPr bwMode="auto">
          <a:xfrm>
            <a:off x="571500" y="1168400"/>
            <a:ext cx="821531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200" b="1" dirty="0" smtClean="0"/>
              <a:t>QSM </a:t>
            </a:r>
            <a:r>
              <a:rPr lang="uk-UA" sz="1200" b="1" dirty="0" smtClean="0"/>
              <a:t>–</a:t>
            </a:r>
            <a:r>
              <a:rPr lang="en-US" sz="1200" b="1" dirty="0" smtClean="0"/>
              <a:t> </a:t>
            </a:r>
            <a:r>
              <a:rPr lang="uk-UA" sz="1200" b="1" dirty="0" err="1" smtClean="0"/>
              <a:t>Quantum</a:t>
            </a:r>
            <a:r>
              <a:rPr lang="uk-UA" sz="1200" b="1" dirty="0" smtClean="0"/>
              <a:t> </a:t>
            </a:r>
            <a:r>
              <a:rPr lang="uk-UA" sz="1200" b="1" dirty="0" err="1" smtClean="0"/>
              <a:t>Stream</a:t>
            </a:r>
            <a:r>
              <a:rPr lang="uk-UA" sz="1200" b="1" dirty="0" smtClean="0"/>
              <a:t> </a:t>
            </a:r>
            <a:r>
              <a:rPr lang="uk-UA" sz="1200" b="1" dirty="0" err="1" smtClean="0"/>
              <a:t>Management</a:t>
            </a:r>
            <a:endParaRPr lang="uk-UA" sz="1200" b="1" dirty="0" smtClean="0"/>
          </a:p>
          <a:p>
            <a:pPr algn="just"/>
            <a:r>
              <a:rPr lang="en-US" sz="1200" b="1" dirty="0" smtClean="0"/>
              <a:t>Nodes </a:t>
            </a:r>
            <a:r>
              <a:rPr lang="uk-UA" sz="1200" b="1" dirty="0"/>
              <a:t>– множина вершин графа </a:t>
            </a:r>
            <a:endParaRPr lang="en-US" sz="1200" b="1" dirty="0"/>
          </a:p>
          <a:p>
            <a:pPr algn="just"/>
            <a:r>
              <a:rPr lang="en-US" sz="1200" b="1" dirty="0"/>
              <a:t>Edges </a:t>
            </a:r>
            <a:r>
              <a:rPr lang="uk-UA" sz="1200" b="1" dirty="0"/>
              <a:t>– множина ребер графа </a:t>
            </a:r>
            <a:endParaRPr lang="en-US" sz="1200" b="1" dirty="0"/>
          </a:p>
          <a:p>
            <a:pPr algn="just"/>
            <a:r>
              <a:rPr lang="en-US" sz="1200" b="1" dirty="0"/>
              <a:t>IO </a:t>
            </a:r>
            <a:r>
              <a:rPr lang="uk-UA" sz="1200" b="1" dirty="0"/>
              <a:t>– множина портів  зовнішнього обміну даними із зовнішнім </a:t>
            </a:r>
            <a:r>
              <a:rPr lang="uk-UA" sz="1200" b="1" dirty="0" smtClean="0"/>
              <a:t>середовищем</a:t>
            </a:r>
            <a:endParaRPr lang="en-US" sz="1200" b="1" dirty="0"/>
          </a:p>
          <a:p>
            <a:pPr algn="just"/>
            <a:endParaRPr lang="en-US" sz="1200" b="1" dirty="0"/>
          </a:p>
          <a:p>
            <a:pPr algn="just"/>
            <a:endParaRPr lang="en-US" sz="1200" b="1" dirty="0"/>
          </a:p>
          <a:p>
            <a:pPr algn="just"/>
            <a:r>
              <a:rPr lang="en-US" sz="1200" b="1" dirty="0" smtClean="0"/>
              <a:t>         </a:t>
            </a:r>
            <a:r>
              <a:rPr lang="uk-UA" sz="1200" b="1" dirty="0"/>
              <a:t>– множина орієнтованих управляючих ребер</a:t>
            </a:r>
            <a:r>
              <a:rPr lang="en-US" sz="1200" b="1" dirty="0"/>
              <a:t> ;            </a:t>
            </a:r>
            <a:r>
              <a:rPr lang="uk-UA" sz="1200" b="1" dirty="0"/>
              <a:t>– множина орієнтованих ребер даних</a:t>
            </a:r>
            <a:r>
              <a:rPr lang="en-US" sz="1200" b="1" dirty="0"/>
              <a:t> </a:t>
            </a:r>
          </a:p>
          <a:p>
            <a:pPr algn="just"/>
            <a:endParaRPr lang="en-US" sz="1200" b="1" dirty="0"/>
          </a:p>
          <a:p>
            <a:pPr algn="just"/>
            <a:r>
              <a:rPr lang="uk-UA" sz="1200" b="1" i="1" dirty="0">
                <a:sym typeface="Symbol" pitchFamily="18" charset="2"/>
              </a:rPr>
              <a:t></a:t>
            </a:r>
            <a:r>
              <a:rPr lang="uk-UA" sz="1200" b="1" i="1" dirty="0"/>
              <a:t>, </a:t>
            </a:r>
            <a:r>
              <a:rPr lang="uk-UA" sz="1200" b="1" i="1" dirty="0">
                <a:sym typeface="Symbol" pitchFamily="18" charset="2"/>
              </a:rPr>
              <a:t></a:t>
            </a:r>
            <a:r>
              <a:rPr lang="uk-UA" sz="1200" b="1" i="1" baseline="-25000" dirty="0"/>
              <a:t>1</a:t>
            </a:r>
            <a:r>
              <a:rPr lang="uk-UA" sz="1200" b="1" i="1" dirty="0"/>
              <a:t>, </a:t>
            </a:r>
            <a:r>
              <a:rPr lang="uk-UA" sz="1200" b="1" i="1" dirty="0">
                <a:sym typeface="Symbol" pitchFamily="18" charset="2"/>
              </a:rPr>
              <a:t></a:t>
            </a:r>
            <a:r>
              <a:rPr lang="uk-UA" sz="1200" b="1" i="1" baseline="-25000" dirty="0"/>
              <a:t>2 </a:t>
            </a:r>
            <a:r>
              <a:rPr lang="uk-UA" sz="1200" b="1" dirty="0"/>
              <a:t>– функції визначення вихідних сигналів;     </a:t>
            </a:r>
            <a:r>
              <a:rPr lang="uk-UA" sz="1200" b="1" i="1" dirty="0"/>
              <a:t>Х</a:t>
            </a:r>
            <a:r>
              <a:rPr lang="uk-UA" sz="1200" b="1" i="1" baseline="-25000" dirty="0"/>
              <a:t>1</a:t>
            </a:r>
            <a:r>
              <a:rPr lang="uk-UA" sz="1200" b="1" i="1" dirty="0"/>
              <a:t>, Х</a:t>
            </a:r>
            <a:r>
              <a:rPr lang="uk-UA" sz="1200" b="1" i="1" baseline="-25000" dirty="0"/>
              <a:t>2</a:t>
            </a:r>
            <a:r>
              <a:rPr lang="uk-UA" sz="1200" b="1" dirty="0"/>
              <a:t> – вхідні дані; </a:t>
            </a:r>
            <a:r>
              <a:rPr lang="uk-UA" sz="1200" b="1" i="1" dirty="0"/>
              <a:t>Y</a:t>
            </a:r>
            <a:r>
              <a:rPr lang="uk-UA" sz="1200" b="1" i="1" baseline="-25000" dirty="0"/>
              <a:t>1</a:t>
            </a:r>
            <a:r>
              <a:rPr lang="uk-UA" sz="1200" b="1" dirty="0"/>
              <a:t> , </a:t>
            </a:r>
            <a:r>
              <a:rPr lang="uk-UA" sz="1200" b="1" i="1" dirty="0"/>
              <a:t>Y</a:t>
            </a:r>
            <a:r>
              <a:rPr lang="uk-UA" sz="1200" b="1" i="1" baseline="-25000" dirty="0"/>
              <a:t>2 </a:t>
            </a:r>
            <a:r>
              <a:rPr lang="uk-UA" sz="1200" b="1" dirty="0"/>
              <a:t>– вихідні сигнали</a:t>
            </a:r>
          </a:p>
          <a:p>
            <a:r>
              <a:rPr lang="en-US" sz="1200" b="1" dirty="0"/>
              <a:t/>
            </a:r>
            <a:br>
              <a:rPr lang="en-US" sz="1200" b="1" dirty="0"/>
            </a:br>
            <a:r>
              <a:rPr lang="uk-UA" sz="1200" b="1" dirty="0"/>
              <a:t> </a:t>
            </a:r>
            <a:r>
              <a:rPr lang="uk-UA" sz="1200" b="1" i="1" dirty="0"/>
              <a:t>Q </a:t>
            </a:r>
            <a:r>
              <a:rPr lang="uk-UA" sz="1200" b="1" dirty="0"/>
              <a:t>- проміжний стан; </a:t>
            </a:r>
            <a:r>
              <a:rPr lang="uk-UA" sz="1200" b="1" i="1" dirty="0">
                <a:sym typeface="Symbol" pitchFamily="18" charset="2"/>
              </a:rPr>
              <a:t> - </a:t>
            </a:r>
            <a:r>
              <a:rPr lang="uk-UA" sz="1200" b="1" dirty="0"/>
              <a:t> момент дискретного часу 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/>
            </a:r>
            <a:br>
              <a:rPr lang="en-US" sz="1200" b="1" dirty="0"/>
            </a:br>
            <a:endParaRPr lang="uk-UA" sz="1200" b="1" dirty="0"/>
          </a:p>
          <a:p>
            <a:r>
              <a:rPr lang="en-US" sz="1200" b="1" dirty="0"/>
              <a:t/>
            </a:r>
            <a:br>
              <a:rPr lang="en-US" sz="1200" b="1" dirty="0"/>
            </a:br>
            <a:endParaRPr lang="uk-UA" sz="1200" b="1" dirty="0"/>
          </a:p>
          <a:p>
            <a:pPr algn="just"/>
            <a:endParaRPr lang="uk-UA" sz="1200" b="1" dirty="0"/>
          </a:p>
        </p:txBody>
      </p:sp>
      <p:sp>
        <p:nvSpPr>
          <p:cNvPr id="411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4099" name="Object 17"/>
          <p:cNvGraphicFramePr>
            <a:graphicFrameLocks noChangeAspect="1"/>
          </p:cNvGraphicFramePr>
          <p:nvPr/>
        </p:nvGraphicFramePr>
        <p:xfrm>
          <a:off x="642910" y="1928802"/>
          <a:ext cx="1892300" cy="357188"/>
        </p:xfrm>
        <a:graphic>
          <a:graphicData uri="http://schemas.openxmlformats.org/presentationml/2006/ole">
            <p:oleObj spid="_x0000_s4099" r:id="rId4" imgW="1193800" imgH="228600" progId="Equation.DSMT4">
              <p:embed/>
            </p:oleObj>
          </a:graphicData>
        </a:graphic>
      </p:graphicFrame>
      <p:sp>
        <p:nvSpPr>
          <p:cNvPr id="4113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4100" name="Object 19"/>
          <p:cNvGraphicFramePr>
            <a:graphicFrameLocks noChangeAspect="1"/>
          </p:cNvGraphicFramePr>
          <p:nvPr/>
        </p:nvGraphicFramePr>
        <p:xfrm>
          <a:off x="630238" y="2239963"/>
          <a:ext cx="419100" cy="357187"/>
        </p:xfrm>
        <a:graphic>
          <a:graphicData uri="http://schemas.openxmlformats.org/presentationml/2006/ole">
            <p:oleObj spid="_x0000_s4100" r:id="rId5" imgW="266584" imgH="228501" progId="Equation.DSMT4">
              <p:embed/>
            </p:oleObj>
          </a:graphicData>
        </a:graphic>
      </p:graphicFrame>
      <p:sp>
        <p:nvSpPr>
          <p:cNvPr id="411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4101" name="Object 21"/>
          <p:cNvGraphicFramePr>
            <a:graphicFrameLocks noChangeAspect="1"/>
          </p:cNvGraphicFramePr>
          <p:nvPr/>
        </p:nvGraphicFramePr>
        <p:xfrm>
          <a:off x="4572000" y="2214563"/>
          <a:ext cx="436563" cy="357187"/>
        </p:xfrm>
        <a:graphic>
          <a:graphicData uri="http://schemas.openxmlformats.org/presentationml/2006/ole">
            <p:oleObj spid="_x0000_s4101" r:id="rId6" imgW="279400" imgH="228600" progId="Equation.DSMT4">
              <p:embed/>
            </p:oleObj>
          </a:graphicData>
        </a:graphic>
      </p:graphicFrame>
      <p:sp>
        <p:nvSpPr>
          <p:cNvPr id="4115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4102" name="Object 23"/>
          <p:cNvGraphicFramePr>
            <a:graphicFrameLocks noChangeAspect="1"/>
          </p:cNvGraphicFramePr>
          <p:nvPr/>
        </p:nvGraphicFramePr>
        <p:xfrm>
          <a:off x="3429000" y="3429000"/>
          <a:ext cx="5334000" cy="809625"/>
        </p:xfrm>
        <a:graphic>
          <a:graphicData uri="http://schemas.openxmlformats.org/presentationml/2006/ole">
            <p:oleObj spid="_x0000_s4102" r:id="rId7" imgW="4699000" imgH="711200" progId="Equation.DSMT4">
              <p:embed/>
            </p:oleObj>
          </a:graphicData>
        </a:graphic>
      </p:graphicFrame>
      <p:graphicFrame>
        <p:nvGraphicFramePr>
          <p:cNvPr id="4103" name="Object 26"/>
          <p:cNvGraphicFramePr>
            <a:graphicFrameLocks noChangeAspect="1"/>
          </p:cNvGraphicFramePr>
          <p:nvPr/>
        </p:nvGraphicFramePr>
        <p:xfrm>
          <a:off x="6143625" y="5386388"/>
          <a:ext cx="1685925" cy="257175"/>
        </p:xfrm>
        <a:graphic>
          <a:graphicData uri="http://schemas.openxmlformats.org/presentationml/2006/ole">
            <p:oleObj spid="_x0000_s4103" r:id="rId8" imgW="1473200" imgH="215900" progId="Equation.DSMT4">
              <p:embed/>
            </p:oleObj>
          </a:graphicData>
        </a:graphic>
      </p:graphicFrame>
      <p:graphicFrame>
        <p:nvGraphicFramePr>
          <p:cNvPr id="4104" name="Object 25"/>
          <p:cNvGraphicFramePr>
            <a:graphicFrameLocks noChangeAspect="1"/>
          </p:cNvGraphicFramePr>
          <p:nvPr/>
        </p:nvGraphicFramePr>
        <p:xfrm>
          <a:off x="6143625" y="5643563"/>
          <a:ext cx="2324100" cy="523875"/>
        </p:xfrm>
        <a:graphic>
          <a:graphicData uri="http://schemas.openxmlformats.org/presentationml/2006/ole">
            <p:oleObj spid="_x0000_s4104" r:id="rId9" imgW="2070100" imgH="457200" progId="Equation.DSMT4">
              <p:embed/>
            </p:oleObj>
          </a:graphicData>
        </a:graphic>
      </p:graphicFrame>
      <p:sp>
        <p:nvSpPr>
          <p:cNvPr id="4116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pic>
        <p:nvPicPr>
          <p:cNvPr id="4117" name="Picture 29" descr="automat_1"/>
          <p:cNvPicPr>
            <a:picLocks noChangeAspect="1" noChangeArrowheads="1"/>
          </p:cNvPicPr>
          <p:nvPr/>
        </p:nvPicPr>
        <p:blipFill>
          <a:blip r:embed="rId10">
            <a:lum bright="-18000" contrast="30000"/>
          </a:blip>
          <a:srcRect/>
          <a:stretch>
            <a:fillRect/>
          </a:stretch>
        </p:blipFill>
        <p:spPr bwMode="auto">
          <a:xfrm>
            <a:off x="642938" y="4429125"/>
            <a:ext cx="5145087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8" name="Прямокутник 30"/>
          <p:cNvSpPr>
            <a:spLocks noChangeArrowheads="1"/>
          </p:cNvSpPr>
          <p:nvPr/>
        </p:nvSpPr>
        <p:spPr bwMode="auto">
          <a:xfrm>
            <a:off x="2214563" y="6357938"/>
            <a:ext cx="14160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200"/>
              <a:t>Схема елемента </a:t>
            </a:r>
          </a:p>
        </p:txBody>
      </p:sp>
      <p:graphicFrame>
        <p:nvGraphicFramePr>
          <p:cNvPr id="4105" name="Object 30"/>
          <p:cNvGraphicFramePr>
            <a:graphicFrameLocks noChangeAspect="1"/>
          </p:cNvGraphicFramePr>
          <p:nvPr/>
        </p:nvGraphicFramePr>
        <p:xfrm>
          <a:off x="3571875" y="6353175"/>
          <a:ext cx="436563" cy="357188"/>
        </p:xfrm>
        <a:graphic>
          <a:graphicData uri="http://schemas.openxmlformats.org/presentationml/2006/ole">
            <p:oleObj spid="_x0000_s4105" r:id="rId11" imgW="279400" imgH="228600" progId="Equation.DSMT4">
              <p:embed/>
            </p:oleObj>
          </a:graphicData>
        </a:graphic>
      </p:graphicFrame>
      <p:sp>
        <p:nvSpPr>
          <p:cNvPr id="4119" name="TextBox 38"/>
          <p:cNvSpPr txBox="1">
            <a:spLocks noChangeArrowheads="1"/>
          </p:cNvSpPr>
          <p:nvPr/>
        </p:nvSpPr>
        <p:spPr bwMode="auto">
          <a:xfrm>
            <a:off x="8215313" y="214313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8</a:t>
            </a:r>
            <a:endParaRPr lang="uk-U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23643</TotalTime>
  <Words>996</Words>
  <Application>Microsoft Office PowerPoint</Application>
  <PresentationFormat>Экран (4:3)</PresentationFormat>
  <Paragraphs>462</Paragraphs>
  <Slides>23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Тема Office</vt:lpstr>
      <vt:lpstr>Формула</vt:lpstr>
      <vt:lpstr>MathType 6.0 Equation</vt:lpstr>
      <vt:lpstr>Equation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Sergiy Maslovskiy</dc:creator>
  <cp:lastModifiedBy>User</cp:lastModifiedBy>
  <cp:revision>624</cp:revision>
  <dcterms:created xsi:type="dcterms:W3CDTF">2009-09-11T06:17:07Z</dcterms:created>
  <dcterms:modified xsi:type="dcterms:W3CDTF">2010-11-22T22:05:02Z</dcterms:modified>
</cp:coreProperties>
</file>